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82" r:id="rId5"/>
    <p:sldId id="283" r:id="rId6"/>
    <p:sldId id="284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85" r:id="rId16"/>
    <p:sldId id="305" r:id="rId17"/>
    <p:sldId id="306" r:id="rId18"/>
    <p:sldId id="308" r:id="rId19"/>
    <p:sldId id="296" r:id="rId20"/>
    <p:sldId id="298" r:id="rId21"/>
    <p:sldId id="297" r:id="rId22"/>
    <p:sldId id="310" r:id="rId23"/>
    <p:sldId id="314" r:id="rId24"/>
    <p:sldId id="315" r:id="rId25"/>
    <p:sldId id="316" r:id="rId26"/>
    <p:sldId id="299" r:id="rId27"/>
    <p:sldId id="300" r:id="rId28"/>
    <p:sldId id="301" r:id="rId29"/>
    <p:sldId id="302" r:id="rId30"/>
    <p:sldId id="303" r:id="rId31"/>
    <p:sldId id="311" r:id="rId32"/>
    <p:sldId id="317" r:id="rId33"/>
    <p:sldId id="318" r:id="rId34"/>
    <p:sldId id="319" r:id="rId35"/>
    <p:sldId id="312" r:id="rId36"/>
    <p:sldId id="313" r:id="rId37"/>
    <p:sldId id="307" r:id="rId38"/>
    <p:sldId id="309" r:id="rId39"/>
    <p:sldId id="320" r:id="rId40"/>
    <p:sldId id="321" r:id="rId41"/>
    <p:sldId id="322" r:id="rId42"/>
    <p:sldId id="329" r:id="rId43"/>
    <p:sldId id="323" r:id="rId44"/>
    <p:sldId id="304" r:id="rId45"/>
    <p:sldId id="324" r:id="rId46"/>
    <p:sldId id="325" r:id="rId47"/>
    <p:sldId id="294" r:id="rId48"/>
    <p:sldId id="335" r:id="rId49"/>
    <p:sldId id="336" r:id="rId50"/>
    <p:sldId id="337" r:id="rId51"/>
    <p:sldId id="338" r:id="rId52"/>
    <p:sldId id="295" r:id="rId53"/>
    <p:sldId id="330" r:id="rId54"/>
    <p:sldId id="331" r:id="rId55"/>
    <p:sldId id="332" r:id="rId56"/>
    <p:sldId id="333" r:id="rId57"/>
    <p:sldId id="334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opo.ac.kr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7</a:t>
            </a:r>
            <a:r>
              <a:rPr lang="ko-KR" altLang="en-US" dirty="0">
                <a:latin typeface="+mj-ea"/>
              </a:rPr>
              <a:t>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38" y="313920"/>
            <a:ext cx="9034894" cy="625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4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23" y="273075"/>
            <a:ext cx="8615947" cy="62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8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14" y="380638"/>
            <a:ext cx="9933115" cy="61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5" y="290822"/>
            <a:ext cx="9938212" cy="632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2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29" y="260906"/>
            <a:ext cx="5639114" cy="63081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10943" y="620486"/>
            <a:ext cx="5790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latin typeface="+mj-ea"/>
                <a:ea typeface="+mj-ea"/>
              </a:rPr>
              <a:t>&lt; </a:t>
            </a:r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캡슐화 </a:t>
            </a:r>
            <a:r>
              <a:rPr lang="en-US" altLang="ko-KR" sz="2800" b="1" dirty="0">
                <a:solidFill>
                  <a:schemeClr val="accent1"/>
                </a:solidFill>
                <a:latin typeface="+mj-ea"/>
                <a:ea typeface="+mj-ea"/>
              </a:rPr>
              <a:t>/  </a:t>
            </a:r>
            <a:r>
              <a:rPr lang="ko-KR" altLang="en-US" sz="2800" b="1" dirty="0" err="1">
                <a:solidFill>
                  <a:schemeClr val="accent1"/>
                </a:solidFill>
                <a:latin typeface="+mj-ea"/>
                <a:ea typeface="+mj-ea"/>
              </a:rPr>
              <a:t>역캡슐화</a:t>
            </a:r>
            <a:r>
              <a:rPr lang="ko-KR" altLang="en-US" sz="2800" b="1" dirty="0">
                <a:solidFill>
                  <a:schemeClr val="accent1"/>
                </a:solidFill>
                <a:latin typeface="+mj-ea"/>
                <a:ea typeface="+mj-ea"/>
              </a:rPr>
              <a:t> 과정 그림 </a:t>
            </a:r>
            <a:r>
              <a:rPr lang="en-US" altLang="ko-KR" sz="2800" b="1" dirty="0">
                <a:solidFill>
                  <a:schemeClr val="accent1"/>
                </a:solidFill>
                <a:latin typeface="+mj-ea"/>
                <a:ea typeface="+mj-ea"/>
              </a:rPr>
              <a:t>&gt;</a:t>
            </a:r>
            <a:endParaRPr lang="ko-KR" altLang="en-US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23214" y="1600200"/>
            <a:ext cx="5323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그림에서 데이터가 처리되는 방향과 </a:t>
            </a:r>
            <a:endParaRPr lang="en-US" altLang="ko-KR" dirty="0"/>
          </a:p>
          <a:p>
            <a:r>
              <a:rPr lang="ko-KR" altLang="en-US" dirty="0"/>
              <a:t>     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신호의 흐름</a:t>
            </a:r>
            <a:r>
              <a:rPr lang="en-US" altLang="ko-KR" dirty="0"/>
              <a:t>, </a:t>
            </a:r>
            <a:r>
              <a:rPr lang="ko-KR" altLang="en-US" dirty="0"/>
              <a:t>출력되는 과정을 자세히 살펴보고          </a:t>
            </a:r>
            <a:endParaRPr lang="en-US" altLang="ko-KR" dirty="0"/>
          </a:p>
          <a:p>
            <a:r>
              <a:rPr lang="en-US" altLang="ko-KR" dirty="0"/>
              <a:t>      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이해하도록 공부하자</a:t>
            </a:r>
            <a:r>
              <a:rPr lang="en-US" altLang="ko-KR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6186" y="435820"/>
            <a:ext cx="112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  <a:latin typeface="+mj-ea"/>
                <a:ea typeface="+mj-ea"/>
              </a:rPr>
              <a:t>사용자</a:t>
            </a:r>
            <a:r>
              <a:rPr lang="en-US" altLang="ko-KR" b="1" dirty="0">
                <a:solidFill>
                  <a:schemeClr val="accent2"/>
                </a:solidFill>
                <a:latin typeface="+mj-ea"/>
                <a:ea typeface="+mj-ea"/>
              </a:rPr>
              <a:t>1</a:t>
            </a:r>
            <a:endParaRPr lang="ko-KR" altLang="en-US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4271" y="435820"/>
            <a:ext cx="112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/>
                </a:solidFill>
                <a:latin typeface="+mj-ea"/>
                <a:ea typeface="+mj-ea"/>
              </a:rPr>
              <a:t>사용자</a:t>
            </a:r>
            <a:r>
              <a:rPr lang="en-US" altLang="ko-KR" b="1" dirty="0">
                <a:solidFill>
                  <a:schemeClr val="accent2"/>
                </a:solidFill>
                <a:latin typeface="+mj-ea"/>
                <a:ea typeface="+mj-ea"/>
              </a:rPr>
              <a:t>2</a:t>
            </a:r>
            <a:endParaRPr lang="ko-KR" altLang="en-US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735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602" y="383428"/>
            <a:ext cx="11501269" cy="6033701"/>
          </a:xfrm>
          <a:prstGeom prst="rect">
            <a:avLst/>
          </a:prstGeom>
        </p:spPr>
        <p:txBody>
          <a:bodyPr vert="horz" wrap="square" lIns="0" tIns="128041" rIns="0" bIns="0" numCol="2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1008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6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 </a:t>
            </a:r>
            <a:r>
              <a:rPr sz="2000" b="1" spc="54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주소</a:t>
            </a:r>
            <a:r>
              <a:rPr sz="2000" b="1" spc="339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 </a:t>
            </a:r>
            <a:r>
              <a:rPr sz="2000" b="1" spc="54" dirty="0">
                <a:solidFill>
                  <a:prstClr val="black"/>
                </a:solidFill>
                <a:latin typeface="+mj-ea"/>
                <a:ea typeface="+mj-ea"/>
                <a:cs typeface="나눔명조"/>
              </a:rPr>
              <a:t>체계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나눔명조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인터넷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수행하기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위하여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각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장비들은</a:t>
            </a:r>
            <a:r>
              <a:rPr sz="1600" b="0" spc="-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서로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간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위하여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출발지와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목적지의</a:t>
            </a:r>
            <a:r>
              <a:rPr sz="1600" b="0" spc="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위치를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알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있는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방법이</a:t>
            </a:r>
            <a:r>
              <a:rPr sz="1600" b="0" spc="-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8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필요한데</a:t>
            </a:r>
            <a:r>
              <a:rPr 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TCP/</a:t>
            </a:r>
            <a:r>
              <a:rPr sz="1600" b="0" spc="-157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</a:t>
            </a:r>
            <a:r>
              <a:rPr sz="1600" b="0" spc="-157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체계에서는</a:t>
            </a:r>
            <a:r>
              <a:rPr sz="1600" b="0" spc="-15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주소를</a:t>
            </a:r>
            <a:r>
              <a:rPr sz="1600" b="0" spc="-21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18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사용한다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en-US" sz="1600" b="0" spc="-118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</a:t>
            </a:r>
            <a:r>
              <a:rPr sz="1600" b="1" spc="-4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하드웨어를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나타내는</a:t>
            </a:r>
            <a:r>
              <a:rPr sz="1600" b="0" spc="-2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처음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하드웨어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제조사에서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하드웨어기기에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고정하여</a:t>
            </a:r>
            <a:r>
              <a:rPr sz="1600" b="0" spc="-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생산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sz="1600" b="0" spc="-19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Mac 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Address,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device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ID,</a:t>
            </a:r>
            <a:r>
              <a:rPr sz="1600" b="0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8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IRQ</a:t>
            </a:r>
            <a:endParaRPr lang="en-US" sz="1600" b="0" spc="-182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sz="1600" b="1" spc="-22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논리적</a:t>
            </a:r>
            <a:r>
              <a:rPr sz="1600" b="1" spc="-4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위한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상대는 반드시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물리적인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장치가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아니라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endParaRPr lang="en-US" sz="1600" b="0" spc="-112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가상의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소프트웨어적인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장치일</a:t>
            </a:r>
            <a:r>
              <a:rPr sz="1600" b="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즉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PC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대하여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여러 개의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카드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랜카드등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버추얼 머신을 이용한 다수의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통신개체가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존재할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</a:t>
            </a:r>
            <a:r>
              <a:rPr sz="1600" b="0" spc="29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즉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물리적 기기와 </a:t>
            </a:r>
            <a:r>
              <a:rPr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주소가 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대응되는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것이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아니고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논리적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단위로</a:t>
            </a:r>
            <a:r>
              <a:rPr sz="1600" b="0" spc="21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대응됨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 </a:t>
            </a:r>
            <a:r>
              <a:rPr sz="1600" b="0" spc="-17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Address </a:t>
            </a:r>
            <a:r>
              <a:rPr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Url</a:t>
            </a: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(DNS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…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1" spc="-18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③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내부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서버</a:t>
            </a:r>
            <a:r>
              <a:rPr sz="1600" b="1" spc="-18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 </a:t>
            </a:r>
            <a:r>
              <a:rPr sz="1600" b="1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프로토콜</a:t>
            </a:r>
            <a:r>
              <a:rPr sz="1600" b="1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논리적 장치에 대하여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내부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적용할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서비스를</a:t>
            </a:r>
            <a:r>
              <a:rPr sz="1600" b="0" spc="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지정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예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sz="1600" b="0" spc="-157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프로토콜체계</a:t>
            </a:r>
            <a:r>
              <a:rPr sz="1600" b="0" spc="-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(TCP,UDP),</a:t>
            </a:r>
            <a:r>
              <a:rPr sz="1600" b="0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포트</a:t>
            </a:r>
            <a:r>
              <a:rPr sz="1600" b="0" spc="-7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번호</a:t>
            </a:r>
            <a:endParaRPr lang="en-US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762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lang="ko-KR" altLang="en-US"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23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lang="ko-KR" altLang="en-US" sz="1600" b="1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</a:t>
            </a:r>
            <a:r>
              <a:rPr lang="ko-KR" altLang="en-US"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89"/>
              </a:spcBef>
            </a:pP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lang="ko-KR" altLang="en-US" sz="160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식별자와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호스트 </a:t>
            </a:r>
            <a:r>
              <a:rPr lang="ko-KR" altLang="en-US" sz="160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식별자로</a:t>
            </a:r>
            <a:r>
              <a:rPr lang="ko-KR" altLang="en-US" sz="1600" spc="1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구성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marR="4997" lvl="1" indent="131788" defTabSz="899404" latinLnBrk="1">
              <a:lnSpc>
                <a:spcPct val="126699"/>
              </a:lnSpc>
              <a:spcBef>
                <a:spcPts val="285"/>
              </a:spcBef>
            </a:pP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60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구분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단말등과 </a:t>
            </a:r>
            <a:endParaRPr lang="en-US" altLang="ko-KR" sz="1600" spc="-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marR="4997" lvl="1" indent="131788" defTabSz="899404" latinLnBrk="1">
              <a:lnSpc>
                <a:spcPct val="126699"/>
              </a:lnSpc>
              <a:spcBef>
                <a:spcPts val="285"/>
              </a:spcBef>
            </a:pP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부분이 같으면 동일한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허브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등으로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단순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),   </a:t>
            </a:r>
          </a:p>
          <a:p>
            <a:pPr marL="469692" marR="4997" lvl="1" indent="131788" defTabSz="899404" latinLnBrk="1">
              <a:lnSpc>
                <a:spcPct val="126699"/>
              </a:lnSpc>
              <a:spcBef>
                <a:spcPts val="285"/>
              </a:spcBef>
            </a:pP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아니면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라우팅을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통한 다른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네트워크로</a:t>
            </a:r>
            <a:r>
              <a:rPr lang="ko-KR" altLang="en-US" sz="1600" spc="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접근</a:t>
            </a:r>
            <a:r>
              <a:rPr lang="en-US" altLang="ko-KR" sz="160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호스트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식별자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60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각각의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단말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44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랜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카드 별로 </a:t>
            </a:r>
            <a:endParaRPr lang="en-US" altLang="ko-KR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79"/>
              </a:spcBef>
            </a:pP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유일한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개의</a:t>
            </a:r>
            <a:r>
              <a:rPr lang="ko-KR" altLang="en-US" sz="1600" spc="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altLang="ko-KR" sz="1600" spc="-123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lang="ko-KR" altLang="en-US" sz="160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부여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10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lang="ko-KR" altLang="en-US" sz="1600" spc="1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체계는 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진수를 </a:t>
            </a:r>
            <a:r>
              <a:rPr lang="en-US" altLang="ko-KR" sz="1600" spc="-133" dirty="0">
                <a:solidFill>
                  <a:prstClr val="black"/>
                </a:solidFill>
                <a:latin typeface="+mn-ea"/>
                <a:cs typeface="Book Antiqua"/>
              </a:rPr>
              <a:t>10</a:t>
            </a:r>
            <a:r>
              <a:rPr lang="ko-KR" altLang="en-US" sz="1600" spc="-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표기로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2815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37" y="311390"/>
            <a:ext cx="6152765" cy="37380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175656" y="1160466"/>
            <a:ext cx="1959430" cy="2764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86600" y="571501"/>
            <a:ext cx="4767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물리적 주소의 예</a:t>
            </a:r>
            <a:endParaRPr lang="en-US" altLang="ko-KR" sz="2400" b="1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16</a:t>
            </a:r>
            <a:r>
              <a:rPr lang="ko-KR" altLang="en-US" sz="2000" dirty="0">
                <a:latin typeface="+mn-ea"/>
              </a:rPr>
              <a:t>진수를 사용해서 할당되는 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lvl="1"/>
            <a:r>
              <a:rPr lang="en-US" altLang="ko-KR" sz="2000" dirty="0">
                <a:latin typeface="+mn-ea"/>
              </a:rPr>
              <a:t>MAC address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37" y="2356548"/>
            <a:ext cx="6187459" cy="3946281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269671" y="4329688"/>
            <a:ext cx="1387929" cy="27496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3135086" y="767443"/>
            <a:ext cx="3755571" cy="39302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3657600" y="1160466"/>
            <a:ext cx="3429000" cy="322375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957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34" y="271722"/>
            <a:ext cx="7917165" cy="62859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14598" y="2189166"/>
            <a:ext cx="1338945" cy="60302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151915" y="804171"/>
            <a:ext cx="47679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논리적 주소의 예</a:t>
            </a:r>
            <a:endParaRPr lang="en-US" altLang="ko-KR" sz="2400" b="1" dirty="0">
              <a:latin typeface="+mn-ea"/>
            </a:endParaRPr>
          </a:p>
          <a:p>
            <a:pPr lvl="1"/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IP address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853543" y="1160466"/>
            <a:ext cx="3233057" cy="117452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/>
          <p:cNvSpPr/>
          <p:nvPr/>
        </p:nvSpPr>
        <p:spPr>
          <a:xfrm>
            <a:off x="2514598" y="4751614"/>
            <a:ext cx="1338945" cy="66947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151915" y="3874451"/>
            <a:ext cx="442504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상식적으로 </a:t>
            </a:r>
            <a:r>
              <a:rPr lang="en-US" altLang="ko-KR" dirty="0"/>
              <a:t>DNS</a:t>
            </a:r>
            <a:r>
              <a:rPr lang="ko-KR" altLang="en-US" dirty="0"/>
              <a:t>에 대한 것은 외워두는 것이 좋다</a:t>
            </a:r>
            <a:r>
              <a:rPr lang="en-US" altLang="ko-KR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한국에서 쓰는 대표적인 </a:t>
            </a:r>
            <a:r>
              <a:rPr lang="en-US" altLang="ko-KR" dirty="0"/>
              <a:t>DNS</a:t>
            </a:r>
          </a:p>
          <a:p>
            <a:r>
              <a:rPr lang="en-US" altLang="ko-KR" dirty="0"/>
              <a:t>      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   </a:t>
            </a:r>
            <a:r>
              <a:rPr lang="en-US" altLang="ko-KR" dirty="0"/>
              <a:t> </a:t>
            </a:r>
            <a:r>
              <a:rPr lang="en-US" altLang="ko-KR" dirty="0">
                <a:latin typeface="+mn-ea"/>
              </a:rPr>
              <a:t>168.126.63.1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DNS</a:t>
            </a:r>
            <a:r>
              <a:rPr lang="ko-KR" altLang="en-US" dirty="0"/>
              <a:t>에 대한 </a:t>
            </a:r>
            <a:r>
              <a:rPr lang="ko-KR" altLang="en-US" dirty="0" err="1"/>
              <a:t>몇가지</a:t>
            </a:r>
            <a:r>
              <a:rPr lang="ko-KR" altLang="en-US" dirty="0"/>
              <a:t> 예시를 알아보도록 하자</a:t>
            </a:r>
          </a:p>
        </p:txBody>
      </p:sp>
    </p:spTree>
    <p:extLst>
      <p:ext uri="{BB962C8B-B14F-4D97-AF65-F5344CB8AC3E}">
        <p14:creationId xmlns:p14="http://schemas.microsoft.com/office/powerpoint/2010/main" val="103387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5" y="340700"/>
            <a:ext cx="7966605" cy="40516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97640" y="2024743"/>
            <a:ext cx="23792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en-US" altLang="ko-KR" sz="2400" b="1" dirty="0">
                <a:latin typeface="+mj-ea"/>
                <a:ea typeface="+mj-ea"/>
              </a:rPr>
              <a:t>10 </a:t>
            </a: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en-US" altLang="ko-KR" sz="2400" b="1" dirty="0">
                <a:latin typeface="+mj-ea"/>
                <a:ea typeface="+mj-ea"/>
              </a:rPr>
              <a:t>172</a:t>
            </a:r>
          </a:p>
          <a:p>
            <a:r>
              <a:rPr lang="en-US" altLang="ko-KR" sz="2400" b="1" dirty="0">
                <a:latin typeface="+mj-ea"/>
                <a:ea typeface="+mj-ea"/>
              </a:rPr>
              <a:t> </a:t>
            </a:r>
          </a:p>
          <a:p>
            <a:r>
              <a:rPr lang="en-US" altLang="ko-KR" sz="2400" b="1" dirty="0"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en-US" altLang="ko-KR" sz="2400" b="1" dirty="0">
                <a:latin typeface="+mj-ea"/>
                <a:ea typeface="+mj-ea"/>
              </a:rPr>
              <a:t>192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035" y="4637313"/>
            <a:ext cx="115541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IP </a:t>
            </a:r>
            <a:r>
              <a:rPr lang="ko-KR" altLang="en-US" sz="2000" dirty="0">
                <a:latin typeface="+mn-ea"/>
              </a:rPr>
              <a:t>주소 조회를 했을 때 </a:t>
            </a:r>
            <a:r>
              <a:rPr lang="en-US" altLang="ko-KR" sz="2000" dirty="0">
                <a:latin typeface="+mn-ea"/>
              </a:rPr>
              <a:t>10, 172, 192 </a:t>
            </a:r>
            <a:r>
              <a:rPr lang="ko-KR" altLang="en-US" sz="2000" dirty="0">
                <a:latin typeface="+mn-ea"/>
              </a:rPr>
              <a:t>가 나온다면 사설 </a:t>
            </a:r>
            <a:r>
              <a:rPr lang="ko-KR" altLang="en-US" sz="2000" dirty="0" err="1">
                <a:latin typeface="+mn-ea"/>
              </a:rPr>
              <a:t>네트워크망을</a:t>
            </a:r>
            <a:r>
              <a:rPr lang="ko-KR" altLang="en-US" sz="2000" dirty="0">
                <a:latin typeface="+mn-ea"/>
              </a:rPr>
              <a:t> 쓰는 것이라고 알면 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1 ~ 254 </a:t>
            </a:r>
            <a:r>
              <a:rPr lang="ko-KR" altLang="en-US" sz="2000" dirty="0">
                <a:latin typeface="+mn-ea"/>
              </a:rPr>
              <a:t>까지는 </a:t>
            </a:r>
            <a:r>
              <a:rPr lang="en-US" altLang="ko-KR" sz="2000" dirty="0">
                <a:latin typeface="+mn-ea"/>
              </a:rPr>
              <a:t>IP</a:t>
            </a:r>
            <a:r>
              <a:rPr lang="ko-KR" altLang="en-US" sz="2000" dirty="0">
                <a:latin typeface="+mn-ea"/>
              </a:rPr>
              <a:t>를 </a:t>
            </a:r>
            <a:r>
              <a:rPr lang="ko-KR" altLang="en-US" sz="2000" dirty="0" err="1">
                <a:latin typeface="+mn-ea"/>
              </a:rPr>
              <a:t>할당받아서</a:t>
            </a:r>
            <a:r>
              <a:rPr lang="ko-KR" altLang="en-US" sz="2000" dirty="0">
                <a:latin typeface="+mn-ea"/>
              </a:rPr>
              <a:t> 사용 할 수 있다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1 </a:t>
            </a:r>
            <a:r>
              <a:rPr lang="en-US" altLang="ko-KR" sz="20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err="1">
                <a:latin typeface="+mn-ea"/>
              </a:rPr>
              <a:t>게이트웨이</a:t>
            </a:r>
            <a:r>
              <a:rPr lang="ko-KR" altLang="en-US" sz="2000" dirty="0">
                <a:latin typeface="+mn-ea"/>
              </a:rPr>
              <a:t> 관리자가 보통 사용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0, 255</a:t>
            </a:r>
            <a:r>
              <a:rPr lang="ko-KR" altLang="en-US" sz="2000" dirty="0">
                <a:latin typeface="+mn-ea"/>
              </a:rPr>
              <a:t>는 사용 </a:t>
            </a:r>
            <a:r>
              <a:rPr lang="en-US" altLang="ko-KR" sz="2000" dirty="0">
                <a:latin typeface="+mn-ea"/>
              </a:rPr>
              <a:t>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255 </a:t>
            </a:r>
            <a:r>
              <a:rPr lang="ko-KR" altLang="en-US" sz="2000" dirty="0">
                <a:latin typeface="+mn-ea"/>
              </a:rPr>
              <a:t>는 특수목적으로 사용한다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0725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/>
          <p:nvPr/>
        </p:nvSpPr>
        <p:spPr>
          <a:xfrm>
            <a:off x="402259" y="350021"/>
            <a:ext cx="11256341" cy="5682262"/>
          </a:xfrm>
          <a:prstGeom prst="rect">
            <a:avLst/>
          </a:prstGeom>
        </p:spPr>
        <p:txBody>
          <a:bodyPr vert="horz" wrap="square" lIns="0" tIns="79948" rIns="0" bIns="0" numCol="2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57" dirty="0">
                <a:solidFill>
                  <a:prstClr val="black"/>
                </a:solidFill>
                <a:latin typeface="+mn-ea"/>
                <a:cs typeface="Book Antiqua"/>
              </a:rPr>
              <a:t>TCP/IP</a:t>
            </a:r>
            <a:r>
              <a:rPr sz="2000" b="1" spc="30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통신흐름 및</a:t>
            </a:r>
            <a:r>
              <a:rPr sz="2000" b="1" spc="112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장비</a:t>
            </a:r>
            <a:endParaRPr sz="20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인터네트워킹체계에서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양측의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장비들의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통신과정에는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많은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통신장비들을</a:t>
            </a:r>
            <a:r>
              <a:rPr sz="1600" b="0" spc="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거치게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된다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231" dirty="0">
                <a:solidFill>
                  <a:prstClr val="black"/>
                </a:solidFill>
                <a:latin typeface="+mn-ea"/>
                <a:cs typeface="Book Antiqua"/>
              </a:rPr>
              <a:t>HUB 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멀티포트</a:t>
            </a:r>
            <a:r>
              <a:rPr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리피터</a:t>
            </a:r>
            <a:r>
              <a:rPr sz="1600" b="1" spc="-11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내의 전송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자료의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증폭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재생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하고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246" dirty="0">
                <a:solidFill>
                  <a:prstClr val="black"/>
                </a:solidFill>
                <a:latin typeface="+mn-ea"/>
                <a:cs typeface="Book Antiqua"/>
              </a:rPr>
              <a:t>N/W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규모를</a:t>
            </a:r>
            <a:r>
              <a:rPr sz="1600" b="0" spc="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1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12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이상의 </a:t>
            </a:r>
            <a:r>
              <a:rPr sz="1600" b="0" spc="-197" dirty="0">
                <a:solidFill>
                  <a:prstClr val="black"/>
                </a:solidFill>
                <a:latin typeface="+mn-ea"/>
                <a:cs typeface="Book Antiqua"/>
              </a:rPr>
              <a:t>LAN</a:t>
            </a:r>
            <a:r>
              <a:rPr sz="1600" b="0" spc="-19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연결하여 거리제한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극복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0" dirty="0">
                <a:solidFill>
                  <a:prstClr val="black"/>
                </a:solidFill>
                <a:latin typeface="+mn-ea"/>
                <a:cs typeface="Book Antiqua"/>
              </a:rPr>
              <a:t>IOS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7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Layer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번째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레이어를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담당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(L2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67" dirty="0">
                <a:solidFill>
                  <a:prstClr val="black"/>
                </a:solidFill>
                <a:latin typeface="+mn-ea"/>
                <a:cs typeface="Book Antiqua"/>
              </a:rPr>
              <a:t>Router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상이한 </a:t>
            </a:r>
            <a:r>
              <a:rPr sz="1600" b="0" spc="-182" dirty="0">
                <a:solidFill>
                  <a:prstClr val="black"/>
                </a:solidFill>
                <a:latin typeface="+mn-ea"/>
                <a:cs typeface="Book Antiqua"/>
              </a:rPr>
              <a:t>Network  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protocol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네트워크의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전송속도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주소를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상호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변환시켜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호환성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정보</a:t>
            </a:r>
            <a:r>
              <a:rPr sz="1600" b="0" spc="-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교환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0" dirty="0">
                <a:solidFill>
                  <a:prstClr val="black"/>
                </a:solidFill>
                <a:latin typeface="+mn-ea"/>
                <a:cs typeface="Book Antiqua"/>
              </a:rPr>
              <a:t>IOS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7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Layer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3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번째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레이어를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담당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(L3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③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스위치 </a:t>
            </a:r>
            <a:r>
              <a:rPr sz="1600" b="1" spc="-15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1" spc="-152" dirty="0">
                <a:solidFill>
                  <a:prstClr val="black"/>
                </a:solidFill>
                <a:latin typeface="+mn-ea"/>
                <a:cs typeface="Book Antiqua"/>
              </a:rPr>
              <a:t>(Switching</a:t>
            </a:r>
            <a:r>
              <a:rPr sz="1600" b="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157" dirty="0">
                <a:solidFill>
                  <a:prstClr val="black"/>
                </a:solidFill>
                <a:latin typeface="+mn-ea"/>
                <a:cs typeface="Book Antiqua"/>
              </a:rPr>
              <a:t>Device)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브릿지나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라우터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장비기능을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포함한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지능화된</a:t>
            </a:r>
            <a:r>
              <a:rPr sz="1600" b="0" spc="7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-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25" dirty="0">
                <a:solidFill>
                  <a:prstClr val="black"/>
                </a:solidFill>
                <a:latin typeface="+mn-ea"/>
                <a:cs typeface="Book Antiqua"/>
              </a:rPr>
              <a:t>OSI7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이상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지원기능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모듈</a:t>
            </a:r>
            <a:r>
              <a:rPr sz="1600" b="0" spc="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제공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28" dirty="0">
                <a:solidFill>
                  <a:prstClr val="black"/>
                </a:solidFill>
                <a:latin typeface="+mn-ea"/>
                <a:cs typeface="Book Antiqua"/>
              </a:rPr>
              <a:t>IP, </a:t>
            </a:r>
            <a:r>
              <a:rPr sz="1600" b="1" spc="-177" dirty="0">
                <a:solidFill>
                  <a:prstClr val="black"/>
                </a:solidFill>
                <a:latin typeface="+mn-ea"/>
                <a:cs typeface="Book Antiqua"/>
              </a:rPr>
              <a:t>Netmask, </a:t>
            </a:r>
            <a:r>
              <a:rPr sz="1600" b="1" spc="-157" dirty="0">
                <a:solidFill>
                  <a:prstClr val="black"/>
                </a:solidFill>
                <a:latin typeface="+mn-ea"/>
                <a:cs typeface="Book Antiqua"/>
              </a:rPr>
              <a:t>Default</a:t>
            </a:r>
            <a:r>
              <a:rPr sz="1600" b="1" spc="-11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172" dirty="0">
                <a:solidFill>
                  <a:prstClr val="black"/>
                </a:solidFill>
                <a:latin typeface="+mn-ea"/>
                <a:cs typeface="Book Antiqua"/>
              </a:rPr>
              <a:t>gateway</a:t>
            </a:r>
            <a:endParaRPr sz="1600" b="1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187" y="2280100"/>
            <a:ext cx="4915586" cy="11006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187" y="3380764"/>
            <a:ext cx="4915586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16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30" y="293914"/>
            <a:ext cx="7254813" cy="627902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077686" y="1534886"/>
            <a:ext cx="3445328" cy="37555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719943" y="2160815"/>
            <a:ext cx="876300" cy="223157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625444" y="587004"/>
            <a:ext cx="4229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내 컴퓨터의 호스트 위치 확인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</a:t>
            </a:r>
            <a:r>
              <a:rPr lang="ko-KR" altLang="en-US" sz="2000" dirty="0">
                <a:latin typeface="+mn-ea"/>
              </a:rPr>
              <a:t>드라이브 </a:t>
            </a:r>
            <a:r>
              <a:rPr lang="en-US" altLang="ko-KR" sz="2000" dirty="0">
                <a:latin typeface="+mn-ea"/>
              </a:rPr>
              <a:t>- Windows - System32 - drivers - </a:t>
            </a:r>
            <a:r>
              <a:rPr lang="en-US" altLang="ko-KR" sz="2000" dirty="0" err="1">
                <a:latin typeface="+mn-ea"/>
              </a:rPr>
              <a:t>etc</a:t>
            </a:r>
            <a:r>
              <a:rPr lang="en-US" altLang="ko-KR" sz="2000" dirty="0">
                <a:latin typeface="+mn-ea"/>
              </a:rPr>
              <a:t> – hosts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만약에 컴퓨터에 무언가 해킹</a:t>
            </a:r>
            <a:r>
              <a:rPr lang="en-US" altLang="ko-KR" sz="2000" dirty="0">
                <a:latin typeface="+mn-ea"/>
              </a:rPr>
              <a:t>(?)</a:t>
            </a:r>
            <a:r>
              <a:rPr lang="ko-KR" altLang="en-US" sz="2000" dirty="0">
                <a:latin typeface="+mn-ea"/>
              </a:rPr>
              <a:t>되거나 설정이 바뀐 느낌이 든다면 </a:t>
            </a:r>
            <a:r>
              <a:rPr lang="en-US" altLang="ko-KR" sz="2000" dirty="0">
                <a:latin typeface="+mn-ea"/>
              </a:rPr>
              <a:t>hosts</a:t>
            </a:r>
            <a:r>
              <a:rPr lang="ko-KR" altLang="en-US" sz="2000" dirty="0">
                <a:latin typeface="+mn-ea"/>
              </a:rPr>
              <a:t>를 확인 하여보면 된다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2378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3271" y="317427"/>
            <a:ext cx="11435957" cy="6357149"/>
          </a:xfrm>
          <a:prstGeom prst="rect">
            <a:avLst/>
          </a:prstGeom>
        </p:spPr>
        <p:txBody>
          <a:bodyPr vert="horz" wrap="square" lIns="0" tIns="86193" rIns="0" bIns="0" numCol="2" rtlCol="0">
            <a:spAutoFit/>
          </a:bodyPr>
          <a:lstStyle/>
          <a:p>
            <a:pPr marL="435651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18" dirty="0" err="1">
                <a:solidFill>
                  <a:prstClr val="black"/>
                </a:solidFill>
                <a:latin typeface="+mn-ea"/>
                <a:cs typeface="새굴림"/>
              </a:rPr>
              <a:t>네트워크</a:t>
            </a:r>
            <a:r>
              <a:rPr sz="2000" b="1" spc="-118" dirty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sz="2000" b="1" spc="-108" dirty="0" err="1">
                <a:solidFill>
                  <a:prstClr val="black"/>
                </a:solidFill>
                <a:latin typeface="+mn-ea"/>
                <a:cs typeface="새굴림"/>
              </a:rPr>
              <a:t>환경</a:t>
            </a:r>
            <a:r>
              <a:rPr sz="2000" b="1" spc="-192" dirty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sz="2000" b="1" spc="-108" dirty="0" err="1">
                <a:solidFill>
                  <a:prstClr val="black"/>
                </a:solidFill>
                <a:latin typeface="+mn-ea"/>
                <a:cs typeface="새굴림"/>
              </a:rPr>
              <a:t>설정</a:t>
            </a:r>
            <a:endParaRPr lang="en-US" sz="2000" b="1" spc="-108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435651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1600" b="0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97" dirty="0">
                <a:solidFill>
                  <a:prstClr val="black"/>
                </a:solidFill>
                <a:latin typeface="+mn-ea"/>
                <a:cs typeface="Book Antiqua"/>
              </a:rPr>
              <a:t>DNS( </a:t>
            </a:r>
            <a:r>
              <a:rPr sz="1600" b="1" spc="-192" dirty="0">
                <a:solidFill>
                  <a:prstClr val="black"/>
                </a:solidFill>
                <a:latin typeface="+mn-ea"/>
                <a:cs typeface="Book Antiqua"/>
              </a:rPr>
              <a:t>Domain </a:t>
            </a:r>
            <a:r>
              <a:rPr sz="1600" b="1" spc="-216" dirty="0">
                <a:solidFill>
                  <a:prstClr val="black"/>
                </a:solidFill>
                <a:latin typeface="+mn-ea"/>
                <a:cs typeface="Book Antiqua"/>
              </a:rPr>
              <a:t>Name</a:t>
            </a:r>
            <a:r>
              <a:rPr sz="1600" b="1" spc="-19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148" dirty="0">
                <a:solidFill>
                  <a:prstClr val="black"/>
                </a:solidFill>
                <a:latin typeface="+mn-ea"/>
                <a:cs typeface="Book Antiqua"/>
              </a:rPr>
              <a:t>Server)</a:t>
            </a:r>
            <a:endParaRPr lang="en-US" sz="1600" b="1" spc="-14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sz="1600" b="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우리가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받고자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서버를 숫자의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체계로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접속하는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것은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불편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sz="1600" b="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인터넷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접속은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보통 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Book Antiqua"/>
                <a:hlinkClick r:id="rId2"/>
              </a:rPr>
              <a:t>www.kopo.ac.kr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이라는 </a:t>
            </a:r>
            <a:r>
              <a:rPr sz="1600" b="0" spc="-133" dirty="0">
                <a:solidFill>
                  <a:prstClr val="black"/>
                </a:solidFill>
                <a:latin typeface="+mn-ea"/>
                <a:cs typeface="Book Antiqua"/>
              </a:rPr>
              <a:t>Url</a:t>
            </a:r>
            <a:r>
              <a:rPr sz="1600" b="0" spc="-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6870" indent="131788" defTabSz="899404" latinLnBrk="1">
              <a:lnSpc>
                <a:spcPct val="126699"/>
              </a:lnSpc>
              <a:spcBef>
                <a:spcPts val="270"/>
              </a:spcBef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이때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이미 </a:t>
            </a:r>
            <a:r>
              <a:rPr sz="1600" b="0" spc="-162" dirty="0">
                <a:solidFill>
                  <a:prstClr val="black"/>
                </a:solidFill>
                <a:latin typeface="+mn-ea"/>
                <a:cs typeface="Book Antiqua"/>
              </a:rPr>
              <a:t>PC</a:t>
            </a:r>
            <a:r>
              <a:rPr sz="1600" b="0" spc="-16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설정되어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</a:t>
            </a:r>
            <a:r>
              <a:rPr sz="1600" b="0" spc="-167" dirty="0">
                <a:solidFill>
                  <a:prstClr val="black"/>
                </a:solidFill>
                <a:latin typeface="+mn-ea"/>
                <a:cs typeface="Book Antiqua"/>
              </a:rPr>
              <a:t>DNS</a:t>
            </a:r>
            <a:r>
              <a:rPr sz="1600" b="0" spc="-16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주소로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접근하면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명칭주소</a:t>
            </a:r>
            <a:endParaRPr lang="en-US" sz="1600" b="0" spc="-112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6870" indent="131788" defTabSz="899404" latinLnBrk="1">
              <a:lnSpc>
                <a:spcPct val="126699"/>
              </a:lnSpc>
              <a:spcBef>
                <a:spcPts val="270"/>
              </a:spcBef>
            </a:pP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바꾸어주는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서버가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존재하며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sz="1600" b="0" spc="-11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6870" indent="131788" defTabSz="899404" latinLnBrk="1">
              <a:lnSpc>
                <a:spcPct val="126699"/>
              </a:lnSpc>
              <a:spcBef>
                <a:spcPts val="270"/>
              </a:spcBef>
            </a:pP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서버에서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주소로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변환함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z="1600" b="0" spc="-112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6870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207" dirty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sz="1600" b="1" spc="-20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</a:t>
            </a:r>
            <a:endParaRPr lang="en-US" sz="1600" b="1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통신을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장비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PC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고유의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가져야</a:t>
            </a:r>
            <a:r>
              <a:rPr sz="1600" b="0" spc="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25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(1)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(2) 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net </a:t>
            </a:r>
            <a:r>
              <a:rPr sz="1600" b="0" spc="-192" dirty="0">
                <a:solidFill>
                  <a:prstClr val="black"/>
                </a:solidFill>
                <a:latin typeface="+mn-ea"/>
                <a:cs typeface="Book Antiqua"/>
              </a:rPr>
              <a:t>mask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(3)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default 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Book Antiqua"/>
              </a:rPr>
              <a:t>gateway 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Book Antiqua"/>
              </a:rPr>
              <a:t>(4) 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Book Antiqua"/>
              </a:rPr>
              <a:t>DNS</a:t>
            </a:r>
            <a:r>
              <a:rPr sz="1600" b="0" spc="-18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설정해야</a:t>
            </a:r>
            <a:r>
              <a:rPr sz="1600" b="0" spc="-30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endParaRPr lang="en-US" sz="1600" b="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b="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sz="160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③</a:t>
            </a:r>
            <a:r>
              <a:rPr sz="1600" b="1" spc="112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201" dirty="0">
                <a:solidFill>
                  <a:prstClr val="black"/>
                </a:solidFill>
                <a:latin typeface="+mn-ea"/>
                <a:cs typeface="Book Antiqua"/>
              </a:rPr>
              <a:t>DHCP(Dynamic </a:t>
            </a:r>
            <a:r>
              <a:rPr sz="1600" b="1" spc="-172" dirty="0">
                <a:solidFill>
                  <a:prstClr val="black"/>
                </a:solidFill>
                <a:latin typeface="+mn-ea"/>
                <a:cs typeface="Book Antiqua"/>
              </a:rPr>
              <a:t>Host </a:t>
            </a:r>
            <a:r>
              <a:rPr sz="1600" b="1" spc="-157" dirty="0">
                <a:solidFill>
                  <a:prstClr val="black"/>
                </a:solidFill>
                <a:latin typeface="+mn-ea"/>
                <a:cs typeface="Book Antiqua"/>
              </a:rPr>
              <a:t>Configuration  </a:t>
            </a:r>
            <a:r>
              <a:rPr sz="1600" b="1" spc="-138" dirty="0">
                <a:solidFill>
                  <a:prstClr val="black"/>
                </a:solidFill>
                <a:latin typeface="+mn-ea"/>
                <a:cs typeface="Book Antiqua"/>
              </a:rPr>
              <a:t>Protocol,</a:t>
            </a:r>
            <a:endParaRPr lang="en-US" sz="1600" b="1" spc="-13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en-US" sz="1600" b="1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 </a:t>
            </a:r>
            <a:r>
              <a:rPr sz="1600" b="1" spc="-13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동적</a:t>
            </a:r>
            <a:r>
              <a:rPr sz="1600" b="1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호스트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 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</a:t>
            </a:r>
            <a:r>
              <a:rPr sz="1600" b="1" spc="-112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lang="en-US" sz="1600" b="1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1" spc="-128" dirty="0">
                <a:solidFill>
                  <a:prstClr val="black"/>
                </a:solidFill>
                <a:latin typeface="+mn-ea"/>
                <a:cs typeface="Book Antiqua"/>
              </a:rPr>
              <a:t>Static </a:t>
            </a:r>
            <a:r>
              <a:rPr sz="1600" b="1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주소설정</a:t>
            </a:r>
            <a:r>
              <a:rPr sz="1600" b="1" spc="16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</a:t>
            </a:r>
            <a:endParaRPr lang="en-US" sz="1600" b="1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 </a:t>
            </a:r>
            <a:r>
              <a:rPr sz="1600" b="0" spc="-167" dirty="0">
                <a:solidFill>
                  <a:prstClr val="black"/>
                </a:solidFill>
                <a:latin typeface="+mn-ea"/>
                <a:cs typeface="Book Antiqua"/>
              </a:rPr>
              <a:t>PC, </a:t>
            </a:r>
            <a:r>
              <a:rPr sz="1600" b="0" spc="-143" dirty="0">
                <a:solidFill>
                  <a:prstClr val="black"/>
                </a:solidFill>
                <a:latin typeface="+mn-ea"/>
                <a:cs typeface="Book Antiqua"/>
              </a:rPr>
              <a:t>Server</a:t>
            </a:r>
            <a:r>
              <a:rPr sz="1600" b="0" spc="-14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등을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부팅하였을 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같은 </a:t>
            </a:r>
            <a:r>
              <a:rPr sz="1600" b="0" spc="-11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네트워크내의</a:t>
            </a:r>
            <a:r>
              <a:rPr sz="1600" b="0" spc="19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197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en-US" sz="1600" spc="19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57" dirty="0" err="1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157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</a:t>
            </a:r>
            <a:r>
              <a:rPr sz="1600" b="0" spc="-157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5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가정에서는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인터넷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공유기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  련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 값을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자동으로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단말에게 부여하는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서비스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설정은 </a:t>
            </a:r>
            <a:r>
              <a:rPr sz="1600" b="0" spc="-207" dirty="0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20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설정하거나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만일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사용하는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-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sz="1600" b="0" spc="-11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네트워크에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82" dirty="0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1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갖추어져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있다면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),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아니면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Static(IP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 </a:t>
            </a: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고정</a:t>
            </a:r>
            <a:r>
              <a:rPr sz="1600" b="0" spc="-4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sz="1600" b="0" spc="-4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값으로</a:t>
            </a:r>
            <a:r>
              <a:rPr sz="16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부여하는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하게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설정을</a:t>
            </a:r>
            <a:r>
              <a:rPr sz="1600" b="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하여야</a:t>
            </a:r>
            <a:r>
              <a:rPr sz="1600" b="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r>
              <a:rPr sz="1600" b="0" spc="-9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z="1600" b="0" spc="-9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43" dirty="0">
                <a:solidFill>
                  <a:prstClr val="black"/>
                </a:solidFill>
                <a:latin typeface="+mn-ea"/>
                <a:cs typeface="Book Antiqua"/>
              </a:rPr>
              <a:t>192.19.19.2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 </a:t>
            </a:r>
            <a:r>
              <a:rPr sz="1600" b="1" spc="-148" dirty="0">
                <a:solidFill>
                  <a:prstClr val="black"/>
                </a:solidFill>
                <a:latin typeface="+mn-ea"/>
                <a:cs typeface="Book Antiqua"/>
              </a:rPr>
              <a:t>222.122.65.133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으로</a:t>
            </a:r>
            <a:r>
              <a:rPr sz="1600" b="1" spc="-1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</a:t>
            </a:r>
            <a:endParaRPr lang="en-US" sz="1600" b="1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8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84" dirty="0">
                <a:solidFill>
                  <a:prstClr val="black"/>
                </a:solidFill>
                <a:latin typeface="+mn-ea"/>
                <a:cs typeface="Book Antiqua"/>
              </a:rPr>
              <a:t>192.19.19.2</a:t>
            </a:r>
            <a:r>
              <a:rPr sz="1600" b="0" spc="-8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Book Antiqua"/>
              </a:rPr>
              <a:t>192.19.19.0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222.122.65.133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은 </a:t>
            </a:r>
            <a:r>
              <a:rPr sz="1600" b="0" spc="-148" dirty="0">
                <a:solidFill>
                  <a:prstClr val="black"/>
                </a:solidFill>
                <a:latin typeface="+mn-ea"/>
                <a:cs typeface="Book Antiqua"/>
              </a:rPr>
              <a:t>222.122.65.0 </a:t>
            </a:r>
            <a:endParaRPr lang="en-US" sz="1600" b="0" spc="-148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다른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(IP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클래스가</a:t>
            </a:r>
            <a:r>
              <a:rPr sz="1600" b="0" spc="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다름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2845190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6142" y="414761"/>
            <a:ext cx="5427040" cy="4714370"/>
          </a:xfrm>
          <a:prstGeom prst="rect">
            <a:avLst/>
          </a:prstGeom>
        </p:spPr>
        <p:txBody>
          <a:bodyPr vert="horz" wrap="square" lIns="0" tIns="79948" rIns="0" bIns="0" rtlCol="0">
            <a:spAutoFit/>
          </a:bodyPr>
          <a:lstStyle/>
          <a:p>
            <a:pPr marL="183942" indent="-1714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54" dirty="0" err="1">
                <a:solidFill>
                  <a:prstClr val="black"/>
                </a:solidFill>
                <a:latin typeface="+mn-ea"/>
                <a:cs typeface="나눔명조"/>
              </a:rPr>
              <a:t>네트워크</a:t>
            </a:r>
            <a:r>
              <a:rPr sz="2000" b="1" spc="54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 err="1">
                <a:solidFill>
                  <a:prstClr val="black"/>
                </a:solidFill>
                <a:latin typeface="+mn-ea"/>
                <a:cs typeface="나눔명조"/>
              </a:rPr>
              <a:t>연결</a:t>
            </a:r>
            <a:r>
              <a:rPr sz="2000" b="1" spc="79" dirty="0">
                <a:solidFill>
                  <a:prstClr val="black"/>
                </a:solidFill>
                <a:latin typeface="+mn-ea"/>
                <a:cs typeface="나눔명조"/>
              </a:rPr>
              <a:t> </a:t>
            </a:r>
            <a:r>
              <a:rPr sz="2000" b="1" spc="54" dirty="0" err="1">
                <a:solidFill>
                  <a:prstClr val="black"/>
                </a:solidFill>
                <a:latin typeface="+mn-ea"/>
                <a:cs typeface="나눔명조"/>
              </a:rPr>
              <a:t>설정</a:t>
            </a:r>
            <a:endParaRPr lang="en-US" sz="2000" b="1" spc="54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83942" indent="-1714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sz="2000" b="1" dirty="0">
              <a:solidFill>
                <a:prstClr val="black"/>
              </a:solidFill>
              <a:latin typeface="+mn-ea"/>
              <a:cs typeface="나눔명조"/>
            </a:endParaRPr>
          </a:p>
          <a:p>
            <a:pPr marL="12492" marR="4997" indent="131788" algn="just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처음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우분투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기본 옵션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값으로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계속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설치하면 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Book Antiqua"/>
              </a:rPr>
              <a:t>DHCP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방식으로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서버의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Book Antiqua"/>
              </a:rPr>
              <a:t>IP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설정되게 된다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이때는 특별히 </a:t>
            </a:r>
            <a:r>
              <a:rPr sz="1600" b="0" spc="-138" dirty="0">
                <a:solidFill>
                  <a:prstClr val="black"/>
                </a:solidFill>
                <a:latin typeface="+mn-ea"/>
                <a:cs typeface="Book Antiqua"/>
              </a:rPr>
              <a:t>IP 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설정을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하지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않았지만 실제로는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관련된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환경파일에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자동으로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설정이 기록된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것이다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sz="1600" b="0" spc="-112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26699"/>
              </a:lnSpc>
              <a:spcBef>
                <a:spcPts val="74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</a:t>
            </a:r>
            <a:r>
              <a:rPr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연결설정</a:t>
            </a:r>
            <a:endParaRPr lang="en-US" sz="1600" b="1" spc="-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1600" b="0" spc="-128" dirty="0" err="1">
                <a:solidFill>
                  <a:prstClr val="black"/>
                </a:solidFill>
                <a:latin typeface="+mn-ea"/>
                <a:cs typeface="Book Antiqua"/>
              </a:rPr>
              <a:t>etc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lang="en-US" sz="1600" b="0" spc="-128" dirty="0" err="1">
                <a:solidFill>
                  <a:prstClr val="black"/>
                </a:solidFill>
                <a:latin typeface="+mn-ea"/>
                <a:cs typeface="Book Antiqua"/>
              </a:rPr>
              <a:t>netplan</a:t>
            </a:r>
            <a:r>
              <a:rPr lang="en-US" sz="1600" b="0" spc="-128" dirty="0">
                <a:solidFill>
                  <a:prstClr val="black"/>
                </a:solidFill>
                <a:latin typeface="+mn-ea"/>
                <a:cs typeface="Book Antiqua"/>
              </a:rPr>
              <a:t>/00-installer-config.yaml  </a:t>
            </a:r>
            <a:r>
              <a:rPr sz="1600" b="0" spc="-12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수정함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28" dirty="0">
                <a:solidFill>
                  <a:prstClr val="black"/>
                </a:solidFill>
                <a:latin typeface="+mn-ea"/>
                <a:cs typeface="Book Antiqua"/>
              </a:rPr>
              <a:t>/etc/init.d/networking </a:t>
            </a:r>
            <a:r>
              <a:rPr sz="1600" b="0" spc="-133" dirty="0">
                <a:solidFill>
                  <a:prstClr val="black"/>
                </a:solidFill>
                <a:latin typeface="+mn-ea"/>
                <a:cs typeface="Book Antiqua"/>
              </a:rPr>
              <a:t>restart</a:t>
            </a:r>
            <a:r>
              <a:rPr sz="1600" b="0" spc="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라는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명령으로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새로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설정된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사항을</a:t>
            </a:r>
            <a:r>
              <a:rPr sz="1600" b="0" spc="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sz="1600" b="0" spc="108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8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적용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랜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카드 감지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확인은</a:t>
            </a:r>
            <a:r>
              <a:rPr sz="1600" b="0" spc="-2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'</a:t>
            </a:r>
            <a:r>
              <a:rPr sz="1600" b="0" spc="-152" dirty="0" err="1">
                <a:solidFill>
                  <a:prstClr val="black"/>
                </a:solidFill>
                <a:latin typeface="+mn-ea"/>
                <a:cs typeface="Book Antiqua"/>
              </a:rPr>
              <a:t>dmesg</a:t>
            </a:r>
            <a:r>
              <a:rPr sz="1600" b="0" spc="-152" dirty="0">
                <a:solidFill>
                  <a:prstClr val="black"/>
                </a:solidFill>
                <a:latin typeface="+mn-ea"/>
                <a:cs typeface="Book Antiqua"/>
              </a:rPr>
              <a:t>’</a:t>
            </a:r>
            <a:endParaRPr lang="en-US" sz="1600" b="0" spc="-152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algn="just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08295" y="609600"/>
            <a:ext cx="59837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XML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 err="1">
                <a:latin typeface="+mn-ea"/>
              </a:rPr>
              <a:t>웹서비스</a:t>
            </a:r>
            <a:r>
              <a:rPr lang="ko-KR" altLang="en-US" dirty="0">
                <a:latin typeface="+mn-ea"/>
              </a:rPr>
              <a:t> 초창기 많이 유행하던 포맷</a:t>
            </a:r>
            <a:r>
              <a:rPr lang="en-US" altLang="ko-KR" dirty="0">
                <a:latin typeface="+mn-e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n-ea"/>
              </a:rPr>
              <a:t>json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최근 많이 사용하는 포맷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자바 스크립트에서 바로 사용될 수 있는    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데이터 포맷</a:t>
            </a:r>
            <a:endParaRPr lang="en-US" altLang="ko-KR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n-ea"/>
              </a:rPr>
              <a:t>Yaml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데이터 표현 양식의 한 종류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8070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28" y="305383"/>
            <a:ext cx="7741978" cy="32100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6" y="3570739"/>
            <a:ext cx="4976912" cy="2784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729" y="3570739"/>
            <a:ext cx="4960502" cy="27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25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2" y="550960"/>
            <a:ext cx="5898853" cy="35076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95" y="550960"/>
            <a:ext cx="5677692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23" y="285370"/>
            <a:ext cx="5690643" cy="55854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174" y="285370"/>
            <a:ext cx="5347393" cy="63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25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96" y="1794686"/>
            <a:ext cx="5733821" cy="36471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62391" y="986398"/>
            <a:ext cx="373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&lt; </a:t>
            </a:r>
            <a:r>
              <a:rPr lang="ko-KR" altLang="en-US" sz="2400" b="1" dirty="0">
                <a:latin typeface="+mn-ea"/>
              </a:rPr>
              <a:t>어댑터</a:t>
            </a:r>
            <a:r>
              <a:rPr lang="en-US" altLang="ko-KR" sz="2400" b="1" dirty="0">
                <a:latin typeface="+mn-ea"/>
              </a:rPr>
              <a:t>2 </a:t>
            </a:r>
            <a:r>
              <a:rPr lang="ko-KR" altLang="en-US" sz="2400" b="1" dirty="0">
                <a:latin typeface="+mn-ea"/>
              </a:rPr>
              <a:t>추가 확인 </a:t>
            </a:r>
            <a:r>
              <a:rPr lang="en-US" altLang="ko-KR" sz="2400" b="1" dirty="0">
                <a:latin typeface="+mn-ea"/>
              </a:rPr>
              <a:t>&gt;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57" y="1873800"/>
            <a:ext cx="5617028" cy="356805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8392886" y="4163786"/>
            <a:ext cx="1747157" cy="4245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045029" y="653143"/>
            <a:ext cx="3559628" cy="93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67150" y="993082"/>
            <a:ext cx="349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n-ea"/>
              </a:rPr>
              <a:t>&lt; </a:t>
            </a:r>
            <a:r>
              <a:rPr lang="ko-KR" altLang="en-US" sz="2400" b="1" dirty="0">
                <a:latin typeface="+mn-ea"/>
              </a:rPr>
              <a:t>어댑터</a:t>
            </a:r>
            <a:r>
              <a:rPr lang="en-US" altLang="ko-KR" sz="2400" b="1" dirty="0">
                <a:latin typeface="+mn-ea"/>
              </a:rPr>
              <a:t>2 </a:t>
            </a:r>
            <a:r>
              <a:rPr lang="ko-KR" altLang="en-US" sz="2400" b="1" dirty="0">
                <a:latin typeface="+mn-ea"/>
              </a:rPr>
              <a:t>추가 </a:t>
            </a:r>
            <a:r>
              <a:rPr lang="en-US" altLang="ko-KR" sz="2400" b="1" dirty="0">
                <a:latin typeface="+mn-ea"/>
              </a:rPr>
              <a:t>&gt;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475113" y="1055793"/>
            <a:ext cx="1118192" cy="3989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374232" y="2598821"/>
            <a:ext cx="433136" cy="19250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58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98" y="365951"/>
            <a:ext cx="5622613" cy="9729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8" y="1592879"/>
            <a:ext cx="3524742" cy="4286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98" y="2275501"/>
            <a:ext cx="5658640" cy="420111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53997" y="3526971"/>
            <a:ext cx="5622613" cy="12573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56459" y="452336"/>
            <a:ext cx="5041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n-ea"/>
              </a:rPr>
              <a:t>enp</a:t>
            </a:r>
            <a:r>
              <a:rPr lang="ko-KR" altLang="en-US" sz="2000" b="1" dirty="0">
                <a:latin typeface="+mn-ea"/>
              </a:rPr>
              <a:t>에 대한 단어 검색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2482" y="2533367"/>
            <a:ext cx="504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enp0s8 </a:t>
            </a:r>
            <a:r>
              <a:rPr lang="ko-KR" altLang="en-US" sz="2000" b="1" dirty="0">
                <a:latin typeface="+mn-ea"/>
              </a:rPr>
              <a:t>추가된 것을 확인 해본다</a:t>
            </a:r>
            <a:r>
              <a:rPr lang="en-US" altLang="ko-KR" sz="2000" b="1" dirty="0">
                <a:latin typeface="+mn-ea"/>
              </a:rPr>
              <a:t>.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6459" y="1592879"/>
            <a:ext cx="2870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err="1">
                <a:latin typeface="+mn-ea"/>
              </a:rPr>
              <a:t>Ifconfig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확인</a:t>
            </a:r>
            <a:r>
              <a:rPr lang="en-US" altLang="ko-KR" sz="2000" b="1" dirty="0">
                <a:latin typeface="+mn-ea"/>
              </a:rPr>
              <a:t> 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9" name="아래쪽 화살표 8"/>
          <p:cNvSpPr/>
          <p:nvPr/>
        </p:nvSpPr>
        <p:spPr>
          <a:xfrm>
            <a:off x="7180028" y="1022607"/>
            <a:ext cx="270344" cy="448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180027" y="2116362"/>
            <a:ext cx="270345" cy="4259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391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91" y="363920"/>
            <a:ext cx="7981993" cy="5794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91" y="1799687"/>
            <a:ext cx="7981993" cy="19163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56" y="3760077"/>
            <a:ext cx="6517607" cy="274961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4666" y="1089784"/>
            <a:ext cx="6571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sudo</a:t>
            </a:r>
            <a:r>
              <a:rPr lang="en-US" altLang="ko-KR" sz="2000" dirty="0">
                <a:latin typeface="+mn-ea"/>
              </a:rPr>
              <a:t> vi /</a:t>
            </a:r>
            <a:r>
              <a:rPr lang="en-US" altLang="ko-KR" sz="2000" dirty="0" err="1">
                <a:latin typeface="+mn-ea"/>
              </a:rPr>
              <a:t>etc</a:t>
            </a:r>
            <a:r>
              <a:rPr lang="en-US" altLang="ko-KR" sz="2000" dirty="0">
                <a:latin typeface="+mn-ea"/>
              </a:rPr>
              <a:t>/</a:t>
            </a:r>
            <a:r>
              <a:rPr lang="en-US" altLang="ko-KR" sz="2000" dirty="0" err="1">
                <a:latin typeface="+mn-ea"/>
              </a:rPr>
              <a:t>netplan</a:t>
            </a:r>
            <a:r>
              <a:rPr lang="en-US" altLang="ko-KR" sz="2000" dirty="0">
                <a:latin typeface="+mn-ea"/>
              </a:rPr>
              <a:t>/00-installer-config.yaml</a:t>
            </a:r>
            <a:endParaRPr lang="ko-KR" altLang="en-US" sz="20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5109" y="4025862"/>
            <a:ext cx="482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enp0s8</a:t>
            </a:r>
            <a:r>
              <a:rPr lang="ko-KR" altLang="en-US" sz="2000" dirty="0">
                <a:latin typeface="+mn-ea"/>
              </a:rPr>
              <a:t>을 추가한 후 저장 종료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3632061" y="1089784"/>
            <a:ext cx="651182" cy="6658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18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546" y="1275347"/>
            <a:ext cx="6350683" cy="490285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542546" y="2974562"/>
            <a:ext cx="6350683" cy="153327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04666" y="596945"/>
            <a:ext cx="7299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재시작</a:t>
            </a:r>
            <a:r>
              <a:rPr lang="ko-KR" altLang="en-US" sz="2000" dirty="0">
                <a:latin typeface="+mn-ea"/>
              </a:rPr>
              <a:t> 후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ko-KR" altLang="en-US" sz="2000" dirty="0">
                <a:latin typeface="+mn-ea"/>
              </a:rPr>
              <a:t>를 통해 </a:t>
            </a:r>
            <a:r>
              <a:rPr lang="en-US" altLang="ko-KR" sz="2000" dirty="0">
                <a:latin typeface="+mn-ea"/>
              </a:rPr>
              <a:t>enp0s8</a:t>
            </a:r>
            <a:r>
              <a:rPr lang="ko-KR" altLang="en-US" sz="2000" dirty="0">
                <a:latin typeface="+mn-ea"/>
              </a:rPr>
              <a:t>이 추가되었는지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3" y="1275347"/>
            <a:ext cx="4181269" cy="328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334" y="596945"/>
            <a:ext cx="482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sudo</a:t>
            </a:r>
            <a:r>
              <a:rPr lang="en-US" altLang="ko-KR" sz="2000" dirty="0">
                <a:latin typeface="+mn-ea"/>
              </a:rPr>
              <a:t> reboot</a:t>
            </a:r>
            <a:r>
              <a:rPr lang="ko-KR" altLang="en-US" sz="2000" dirty="0">
                <a:latin typeface="+mn-ea"/>
              </a:rPr>
              <a:t>로 </a:t>
            </a:r>
            <a:r>
              <a:rPr lang="ko-KR" altLang="en-US" sz="2000" dirty="0" err="1">
                <a:latin typeface="+mn-ea"/>
              </a:rPr>
              <a:t>재시작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821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그룹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파일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touch</a:t>
            </a: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cd</a:t>
            </a: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748" y="338341"/>
            <a:ext cx="11532494" cy="6222879"/>
          </a:xfrm>
          <a:prstGeom prst="rect">
            <a:avLst/>
          </a:prstGeom>
        </p:spPr>
        <p:txBody>
          <a:bodyPr vert="horz" wrap="square" lIns="0" tIns="86193" rIns="0" bIns="0" numCol="2" rtlCol="0">
            <a:spAutoFit/>
          </a:bodyPr>
          <a:lstStyle/>
          <a:p>
            <a:pPr marL="435651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18" dirty="0" err="1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네트워크</a:t>
            </a:r>
            <a:r>
              <a:rPr sz="2000" b="1" spc="-93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 </a:t>
            </a:r>
            <a:r>
              <a:rPr sz="2000" b="1" spc="-10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관리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새굴림"/>
            </a:endParaRPr>
          </a:p>
          <a:p>
            <a:pPr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eaLnBrk="1" fontAlgn="auto" latinLnBrk="1" hangingPunct="1">
              <a:spcBef>
                <a:spcPts val="89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5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인터페이스의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상황을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알거나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설정을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하거나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재가동을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</a:t>
            </a:r>
            <a:r>
              <a:rPr sz="1600" b="0" spc="3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기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위한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</a:t>
            </a:r>
            <a:r>
              <a:rPr sz="1600" b="1" spc="-7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1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sz="1600" b="1" spc="6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</a:t>
            </a:r>
            <a:endParaRPr lang="en-US" sz="1600" b="1" spc="64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모든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인터페이스의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상황을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볼 수</a:t>
            </a:r>
            <a:r>
              <a:rPr sz="1600" b="0" spc="-7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보통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eth0, eth1,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eth2 </a:t>
            </a:r>
            <a:r>
              <a:rPr sz="1600" b="0" spc="-7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..</a:t>
            </a:r>
            <a:r>
              <a:rPr sz="1600" b="0" spc="-7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NIC(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일명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랜카드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상태가</a:t>
            </a:r>
            <a:r>
              <a:rPr sz="1600" b="0" spc="-2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보임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다른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명칭으로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랜ㅌ카드를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볼수</a:t>
            </a:r>
            <a:r>
              <a:rPr sz="1600" b="0" spc="-7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lang="en-US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</a:t>
            </a:r>
            <a:r>
              <a:rPr sz="1600" b="1" spc="-7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1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</a:t>
            </a:r>
            <a:endParaRPr lang="en-US" sz="1600" b="1" spc="-148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인터페이스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카드 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(NIC,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일명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랜카드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상태를</a:t>
            </a:r>
            <a:r>
              <a:rPr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보요줌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3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3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IP, </a:t>
            </a:r>
            <a:r>
              <a:rPr sz="1600" b="0" spc="-216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MAC</a:t>
            </a:r>
            <a:r>
              <a:rPr sz="1600" b="0" spc="-21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Network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설정을</a:t>
            </a:r>
            <a:r>
              <a:rPr sz="1600" b="0" spc="-8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25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카드상의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패킷 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전송상황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에러</a:t>
            </a:r>
            <a:r>
              <a:rPr sz="16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성공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실패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r>
              <a:rPr sz="1600" b="0" spc="-7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:TX,RX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lang="en-US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③</a:t>
            </a:r>
            <a:r>
              <a:rPr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 </a:t>
            </a:r>
            <a:r>
              <a:rPr sz="1600" b="1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명령으로 네트워크 </a:t>
            </a:r>
            <a:r>
              <a:rPr sz="1600" b="1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설정도 </a:t>
            </a:r>
            <a:r>
              <a:rPr sz="1600" b="1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할 수</a:t>
            </a:r>
            <a:r>
              <a:rPr sz="1600" b="1" spc="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sz="1600" b="1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0" spc="63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eth0 192.168.1.10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netmask</a:t>
            </a:r>
            <a:r>
              <a:rPr sz="1600" b="0" spc="-19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255.255.255.0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up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route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 </a:t>
            </a:r>
            <a:r>
              <a:rPr sz="1600" b="0" spc="-4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sz="1600" b="0" spc="-4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192.168.1.0 </a:t>
            </a:r>
            <a:r>
              <a:rPr sz="1600" b="0" spc="-17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network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255.255.255.0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sz="1600" b="0" spc="-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route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add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default </a:t>
            </a:r>
            <a:r>
              <a:rPr sz="1600" b="0" spc="-19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gw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192.168.1.1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eth0</a:t>
            </a:r>
            <a:endParaRPr lang="en-US" sz="1600" b="0" spc="-152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④</a:t>
            </a:r>
            <a:r>
              <a:rPr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1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ifconfig </a:t>
            </a:r>
            <a:r>
              <a:rPr sz="1600" b="1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명령으로 </a:t>
            </a:r>
            <a:r>
              <a:rPr sz="1600" b="1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보이는</a:t>
            </a:r>
            <a:r>
              <a:rPr sz="1600" b="1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1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내용</a:t>
            </a:r>
            <a:endParaRPr lang="en-US" sz="1600" b="1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665" y="2890045"/>
            <a:ext cx="4288756" cy="36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67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4705" y="353923"/>
            <a:ext cx="5388368" cy="4615904"/>
          </a:xfrm>
          <a:prstGeom prst="rect">
            <a:avLst/>
          </a:prstGeom>
        </p:spPr>
        <p:txBody>
          <a:bodyPr vert="horz" wrap="square" lIns="0" tIns="128041" rIns="0" bIns="0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1008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8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장비가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네트워크상에서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응답하는지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테스트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</a:t>
            </a:r>
            <a:r>
              <a:rPr sz="1600" b="0" spc="-6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</a:t>
            </a:r>
            <a:endParaRPr lang="en-US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r>
              <a:rPr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sz="1600" b="0" spc="143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대상컴퓨터 </a:t>
            </a:r>
            <a:r>
              <a:rPr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ICMP[Internet </a:t>
            </a:r>
            <a:r>
              <a:rPr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Control </a:t>
            </a:r>
            <a:r>
              <a:rPr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Message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Protocol]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에코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패킷을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보낸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에코 응답 패킷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수신하여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컴퓨터와의 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연결을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확인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가능하며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송신한 패킷의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수를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되돌려줌</a:t>
            </a:r>
            <a:endParaRPr lang="en-US" sz="1600" b="0" spc="-108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128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r>
              <a:rPr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sz="1600" b="0" spc="11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수많은 사람이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반복적으로 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r>
              <a:rPr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조회하는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것도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r>
              <a:rPr sz="1600" b="0" spc="-118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컴퓨터에게는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치명적인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공격이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되기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때문에 </a:t>
            </a:r>
            <a:r>
              <a:rPr sz="1600" b="0" spc="-14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r>
              <a:rPr sz="1600" b="0" spc="-14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응답을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4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r>
              <a:rPr sz="1600" b="0" spc="-112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막아두기도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 </a:t>
            </a:r>
            <a:r>
              <a:rPr sz="1600" b="0" spc="-9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함</a:t>
            </a:r>
            <a:r>
              <a:rPr sz="1600" b="0" spc="-9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en-US" sz="1600" b="0" spc="-98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31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③</a:t>
            </a:r>
            <a:r>
              <a:rPr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그러므로 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ping</a:t>
            </a:r>
            <a:r>
              <a:rPr sz="1600" b="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응답이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없다고 반드시 </a:t>
            </a:r>
            <a:r>
              <a:rPr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네트워크가 </a:t>
            </a:r>
            <a:r>
              <a:rPr sz="1600" b="0" spc="-89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절단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난</a:t>
            </a:r>
            <a:r>
              <a:rPr sz="1600" b="0" spc="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것은 아님</a:t>
            </a:r>
            <a:endParaRPr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  <p:sp>
        <p:nvSpPr>
          <p:cNvPr id="3" name="object 2"/>
          <p:cNvSpPr txBox="1"/>
          <p:nvPr/>
        </p:nvSpPr>
        <p:spPr>
          <a:xfrm>
            <a:off x="6194033" y="353923"/>
            <a:ext cx="5468578" cy="3367845"/>
          </a:xfrm>
          <a:prstGeom prst="rect">
            <a:avLst/>
          </a:prstGeom>
        </p:spPr>
        <p:txBody>
          <a:bodyPr vert="horz" wrap="square" lIns="0" tIns="128041" rIns="0" bIns="0" rtlCol="0">
            <a:spAutoFit/>
          </a:bodyPr>
          <a:lstStyle/>
          <a:p>
            <a:pPr marL="298242" indent="-285750" defTabSz="899404" eaLnBrk="1" fontAlgn="auto" latinLnBrk="1" hangingPunct="1">
              <a:spcBef>
                <a:spcPts val="1008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74" dirty="0" err="1">
                <a:solidFill>
                  <a:prstClr val="black"/>
                </a:solidFill>
                <a:latin typeface="+mn-ea"/>
                <a:cs typeface="Book Antiqua"/>
              </a:rPr>
              <a:t>netstat</a:t>
            </a:r>
            <a:endParaRPr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현재의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컴퓨터와 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연결되었거나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연결될 목록을 </a:t>
            </a:r>
            <a:r>
              <a:rPr sz="1600" b="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프로토콜과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함께</a:t>
            </a:r>
            <a:r>
              <a:rPr sz="1600" b="0" spc="2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8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보여주는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lang="en-US" sz="1600" b="0" spc="-103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733"/>
              </a:spcBef>
              <a:spcAft>
                <a:spcPts val="0"/>
              </a:spcAft>
              <a:buClrTx/>
            </a:pPr>
            <a:r>
              <a:rPr sz="1600" b="1" spc="-507" dirty="0">
                <a:solidFill>
                  <a:prstClr val="black"/>
                </a:solidFill>
                <a:latin typeface="+mn-ea"/>
                <a:cs typeface="Cambria"/>
              </a:rPr>
              <a:t>①</a:t>
            </a:r>
            <a:r>
              <a:rPr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sz="1600" b="1" spc="-143" dirty="0">
                <a:solidFill>
                  <a:prstClr val="black"/>
                </a:solidFill>
                <a:latin typeface="+mn-ea"/>
                <a:cs typeface="Book Antiqua"/>
              </a:rPr>
              <a:t>netstat</a:t>
            </a:r>
            <a:r>
              <a:rPr sz="1600" b="1" spc="-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</a:t>
            </a: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r>
              <a:rPr sz="1600" b="0" spc="25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5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각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 유닉스 버전에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따라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보이는 필드가 </a:t>
            </a:r>
            <a:r>
              <a:rPr sz="1600" b="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약간 </a:t>
            </a:r>
            <a:r>
              <a:rPr sz="1600" b="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다르지만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의미는</a:t>
            </a:r>
            <a:r>
              <a:rPr sz="1600" b="0" spc="13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비슷함</a:t>
            </a:r>
            <a:endParaRPr lang="en-US" sz="1600" b="0" spc="-103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lang="en-US" sz="1600" b="0" spc="-103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84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lang="ko-KR" altLang="en-US" sz="1600" b="1" spc="93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43" dirty="0" err="1">
                <a:solidFill>
                  <a:prstClr val="black"/>
                </a:solidFill>
                <a:latin typeface="+mn-ea"/>
                <a:cs typeface="Book Antiqua"/>
              </a:rPr>
              <a:t>netstat</a:t>
            </a:r>
            <a:r>
              <a:rPr lang="en-US" altLang="ko-KR" sz="1600" b="1" spc="-14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lang="ko-KR" altLang="en-US" sz="1600" b="1" spc="-15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사용예제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84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033" y="3535113"/>
            <a:ext cx="5647968" cy="28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32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11" y="403021"/>
            <a:ext cx="4822541" cy="4672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11" y="2467284"/>
            <a:ext cx="5562571" cy="41099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11" y="870256"/>
            <a:ext cx="5944430" cy="15146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740" y="403021"/>
            <a:ext cx="5525245" cy="55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84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38" y="2968048"/>
            <a:ext cx="11449951" cy="35431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38" y="480558"/>
            <a:ext cx="11449951" cy="248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64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35" y="358511"/>
            <a:ext cx="876422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2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01" y="447910"/>
            <a:ext cx="8152968" cy="3914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1" y="977991"/>
            <a:ext cx="4912462" cy="5519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87452" y="1186037"/>
            <a:ext cx="6571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sudo</a:t>
            </a:r>
            <a:r>
              <a:rPr lang="en-US" altLang="ko-KR" sz="2000" dirty="0">
                <a:latin typeface="+mn-ea"/>
              </a:rPr>
              <a:t> vi /</a:t>
            </a:r>
            <a:r>
              <a:rPr lang="en-US" altLang="ko-KR" sz="2000" dirty="0" err="1">
                <a:latin typeface="+mn-ea"/>
              </a:rPr>
              <a:t>etc</a:t>
            </a:r>
            <a:r>
              <a:rPr lang="en-US" altLang="ko-KR" sz="2000" dirty="0">
                <a:latin typeface="+mn-ea"/>
              </a:rPr>
              <a:t>/</a:t>
            </a:r>
            <a:r>
              <a:rPr lang="en-US" altLang="ko-KR" sz="2000" dirty="0" err="1">
                <a:latin typeface="+mn-ea"/>
              </a:rPr>
              <a:t>netplan</a:t>
            </a:r>
            <a:r>
              <a:rPr lang="en-US" altLang="ko-KR" sz="2000" dirty="0">
                <a:latin typeface="+mn-ea"/>
              </a:rPr>
              <a:t>/00-installer-config.yaml</a:t>
            </a:r>
            <a:endParaRPr lang="ko-KR" altLang="en-US" sz="20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87452" y="3545304"/>
            <a:ext cx="5903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enp0s8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IP </a:t>
            </a:r>
            <a:r>
              <a:rPr lang="ko-KR" altLang="en-US" sz="2000" dirty="0">
                <a:latin typeface="+mn-ea"/>
              </a:rPr>
              <a:t>서버주소를 </a:t>
            </a:r>
            <a:r>
              <a:rPr lang="en-US" altLang="ko-KR" sz="2000" dirty="0">
                <a:latin typeface="+mn-ea"/>
              </a:rPr>
              <a:t>10.0.2.17</a:t>
            </a:r>
            <a:r>
              <a:rPr lang="ko-KR" altLang="en-US" sz="2000" dirty="0">
                <a:latin typeface="+mn-ea"/>
              </a:rPr>
              <a:t>로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바꿔주기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8309811" y="2149642"/>
            <a:ext cx="609600" cy="8502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2505" y="2534653"/>
            <a:ext cx="3497179" cy="396283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316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389" y="1275347"/>
            <a:ext cx="6695485" cy="52153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3334" y="596945"/>
            <a:ext cx="4821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sudo</a:t>
            </a:r>
            <a:r>
              <a:rPr lang="en-US" altLang="ko-KR" sz="2000" dirty="0">
                <a:latin typeface="+mn-ea"/>
              </a:rPr>
              <a:t> reboot</a:t>
            </a:r>
            <a:r>
              <a:rPr lang="ko-KR" altLang="en-US" sz="2000" dirty="0">
                <a:latin typeface="+mn-ea"/>
              </a:rPr>
              <a:t>로 </a:t>
            </a:r>
            <a:r>
              <a:rPr lang="ko-KR" altLang="en-US" sz="2000" dirty="0" err="1">
                <a:latin typeface="+mn-ea"/>
              </a:rPr>
              <a:t>재시작</a:t>
            </a:r>
            <a:endParaRPr lang="ko-KR" altLang="en-US" sz="20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3" y="1275347"/>
            <a:ext cx="4181269" cy="328864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839326" y="1604211"/>
            <a:ext cx="1475873" cy="28875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871409" y="3335161"/>
            <a:ext cx="1443790" cy="28875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9950" y="3335161"/>
            <a:ext cx="49645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재시작</a:t>
            </a:r>
            <a:r>
              <a:rPr lang="ko-KR" altLang="en-US" sz="2000" dirty="0">
                <a:latin typeface="+mn-ea"/>
              </a:rPr>
              <a:t> 후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ko-KR" altLang="en-US" sz="2000" dirty="0">
                <a:latin typeface="+mn-ea"/>
              </a:rPr>
              <a:t>를 통해 </a:t>
            </a:r>
            <a:r>
              <a:rPr lang="en-US" altLang="ko-KR" sz="2000" dirty="0">
                <a:latin typeface="+mn-ea"/>
              </a:rPr>
              <a:t>enp0s8</a:t>
            </a:r>
            <a:r>
              <a:rPr lang="ko-KR" altLang="en-US" sz="2000" dirty="0">
                <a:latin typeface="+mn-ea"/>
              </a:rPr>
              <a:t>의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r>
              <a:rPr lang="en-US" altLang="ko-KR" sz="2000" dirty="0">
                <a:latin typeface="+mn-ea"/>
              </a:rPr>
              <a:t>   IP</a:t>
            </a:r>
            <a:r>
              <a:rPr lang="ko-KR" altLang="en-US" sz="2000" dirty="0">
                <a:latin typeface="+mn-ea"/>
              </a:rPr>
              <a:t>주소가 </a:t>
            </a:r>
            <a:r>
              <a:rPr lang="en-US" altLang="ko-KR" sz="2000" dirty="0" err="1">
                <a:latin typeface="+mn-ea"/>
              </a:rPr>
              <a:t>inet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</a:rPr>
              <a:t>10.0.2.17</a:t>
            </a:r>
            <a:r>
              <a:rPr lang="ko-KR" altLang="en-US" sz="2000" dirty="0">
                <a:latin typeface="+mn-ea"/>
              </a:rPr>
              <a:t>로 변경 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   되었는지 확인하여 본다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2142119" y="2020507"/>
            <a:ext cx="700101" cy="8983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364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0" y="339330"/>
            <a:ext cx="7231711" cy="45265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6071" y="620486"/>
            <a:ext cx="422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CMD</a:t>
            </a:r>
            <a:r>
              <a:rPr lang="ko-KR" altLang="en-US" sz="2000" dirty="0">
                <a:latin typeface="+mn-ea"/>
              </a:rPr>
              <a:t>창에 </a:t>
            </a:r>
            <a:r>
              <a:rPr lang="en-US" altLang="ko-KR" sz="2000" dirty="0">
                <a:latin typeface="+mn-ea"/>
              </a:rPr>
              <a:t>ping 168.126.36.1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찍어보고 어떻게 나오는지 확인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5777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73" y="1425136"/>
            <a:ext cx="5059736" cy="11180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1" y="3681655"/>
            <a:ext cx="5062340" cy="27302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8845" y="522514"/>
            <a:ext cx="4359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리눅스에서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ping </a:t>
            </a:r>
            <a:r>
              <a:rPr lang="ko-KR" altLang="en-US" sz="2000" dirty="0">
                <a:latin typeface="+mn-ea"/>
              </a:rPr>
              <a:t>확인하는 방법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449" y="2405197"/>
            <a:ext cx="5465553" cy="4147457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2578612" y="2744406"/>
            <a:ext cx="488799" cy="682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9713276">
            <a:off x="5694950" y="4405395"/>
            <a:ext cx="711552" cy="463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8073620" y="2405197"/>
            <a:ext cx="1696453" cy="2417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06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23" y="319049"/>
            <a:ext cx="5332340" cy="44504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3" y="4909778"/>
            <a:ext cx="5332340" cy="165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71873" y="623849"/>
            <a:ext cx="51816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3)</a:t>
            </a:r>
            <a:r>
              <a:rPr lang="en-US" altLang="ko-KR" sz="2400" b="1" dirty="0" err="1">
                <a:latin typeface="+mn-ea"/>
              </a:rPr>
              <a:t>ifconfig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en-US" altLang="ko-KR" sz="2000" dirty="0">
                <a:latin typeface="+mn-ea"/>
              </a:rPr>
              <a:t> –a </a:t>
            </a:r>
            <a:r>
              <a:rPr lang="ko-KR" altLang="en-US" sz="2000" dirty="0">
                <a:latin typeface="+mn-ea"/>
              </a:rPr>
              <a:t>을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타이핑 해서 </a:t>
            </a:r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결과를 보았다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②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en-US" altLang="ko-KR" sz="2000" dirty="0">
                <a:latin typeface="+mn-ea"/>
              </a:rPr>
              <a:t> enp0s3 </a:t>
            </a:r>
            <a:r>
              <a:rPr lang="ko-KR" altLang="en-US" sz="2000" dirty="0">
                <a:latin typeface="+mn-ea"/>
              </a:rPr>
              <a:t>을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타이핑 해서 </a:t>
            </a:r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결과를 보았다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  <a:p>
            <a:pPr latinLnBrk="1"/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26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3529" y="2694215"/>
            <a:ext cx="11152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+mn-ea"/>
              </a:rPr>
              <a:t>&lt; </a:t>
            </a:r>
            <a:r>
              <a:rPr lang="ko-KR" altLang="en-US" sz="5400" b="1" dirty="0">
                <a:solidFill>
                  <a:schemeClr val="accent1"/>
                </a:solidFill>
                <a:latin typeface="+mn-ea"/>
              </a:rPr>
              <a:t>네트워크 관리 </a:t>
            </a:r>
            <a:r>
              <a:rPr lang="en-US" altLang="ko-KR" sz="5400" b="1" dirty="0">
                <a:solidFill>
                  <a:schemeClr val="accent1"/>
                </a:solidFill>
                <a:latin typeface="+mn-ea"/>
              </a:rPr>
              <a:t>&gt;</a:t>
            </a:r>
            <a:endParaRPr lang="ko-KR" altLang="en-US" sz="5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9575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696" y="2829604"/>
            <a:ext cx="112202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>
                <a:latin typeface="+mn-ea"/>
              </a:rPr>
              <a:t>④ </a:t>
            </a:r>
            <a:r>
              <a:rPr lang="en-US" altLang="ko-KR" sz="2000" dirty="0">
                <a:latin typeface="+mn-ea"/>
              </a:rPr>
              <a:t>route add –net 192.168.1.0 network 255.255.255.0 eth0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  <a:r>
              <a:rPr lang="en-US" altLang="ko-KR" sz="2000" dirty="0" err="1">
                <a:latin typeface="+mn-ea"/>
              </a:rPr>
              <a:t>ip</a:t>
            </a:r>
            <a:r>
              <a:rPr lang="en-US" altLang="ko-KR" sz="2000" dirty="0">
                <a:latin typeface="+mn-ea"/>
              </a:rPr>
              <a:t> route add 192.168.1.0/24 dev enp0s3</a:t>
            </a:r>
            <a:endParaRPr lang="ko-KR" altLang="en-US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6" y="1017495"/>
            <a:ext cx="11558697" cy="5150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6" y="2205447"/>
            <a:ext cx="11558697" cy="5740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96" y="3750299"/>
            <a:ext cx="6549802" cy="27172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98883" y="3677747"/>
            <a:ext cx="50326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>
                <a:latin typeface="+mn-ea"/>
              </a:rPr>
              <a:t>⑤ </a:t>
            </a:r>
            <a:r>
              <a:rPr lang="en-US" altLang="ko-KR" sz="2000" dirty="0">
                <a:latin typeface="+mn-ea"/>
              </a:rPr>
              <a:t>route add default </a:t>
            </a:r>
            <a:r>
              <a:rPr lang="en-US" altLang="ko-KR" sz="2000" dirty="0" err="1">
                <a:latin typeface="+mn-ea"/>
              </a:rPr>
              <a:t>gw</a:t>
            </a:r>
            <a:r>
              <a:rPr lang="en-US" altLang="ko-KR" sz="2000" dirty="0">
                <a:latin typeface="+mn-ea"/>
              </a:rPr>
              <a:t> 192.168.1.1 eth0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</a:p>
          <a:p>
            <a:pPr latinLnBrk="1"/>
            <a:r>
              <a:rPr lang="en-US" altLang="ko-KR" sz="2000" dirty="0" err="1">
                <a:latin typeface="+mn-ea"/>
              </a:rPr>
              <a:t>ip</a:t>
            </a:r>
            <a:r>
              <a:rPr lang="en-US" altLang="ko-KR" sz="2000" dirty="0">
                <a:latin typeface="+mn-ea"/>
              </a:rPr>
              <a:t> route add default via 10.0.2.2/24 dev enp0s3 (</a:t>
            </a:r>
            <a:r>
              <a:rPr lang="ko-KR" altLang="en-US" sz="2000" dirty="0">
                <a:latin typeface="+mn-ea"/>
              </a:rPr>
              <a:t>최초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</a:p>
          <a:p>
            <a:pPr latinLnBrk="1"/>
            <a:r>
              <a:rPr lang="en-US" altLang="ko-KR" sz="2000" dirty="0" err="1">
                <a:latin typeface="+mn-ea"/>
              </a:rPr>
              <a:t>ip</a:t>
            </a:r>
            <a:r>
              <a:rPr lang="en-US" altLang="ko-KR" sz="2000" dirty="0">
                <a:latin typeface="+mn-ea"/>
              </a:rPr>
              <a:t> route replace default via 10.0.2.2/24 dev enp0s3 (</a:t>
            </a:r>
            <a:r>
              <a:rPr lang="ko-KR" altLang="en-US" sz="2000" dirty="0" err="1">
                <a:latin typeface="+mn-ea"/>
              </a:rPr>
              <a:t>수정시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latinLnBrk="1"/>
            <a:r>
              <a:rPr lang="en-US" altLang="ko-KR" sz="2000" dirty="0">
                <a:latin typeface="+mn-ea"/>
              </a:rPr>
              <a:t> -&gt; </a:t>
            </a:r>
          </a:p>
          <a:p>
            <a:pPr latinLnBrk="1"/>
            <a:r>
              <a:rPr lang="en-US" altLang="ko-KR" sz="2000" dirty="0" err="1">
                <a:latin typeface="+mn-ea"/>
              </a:rPr>
              <a:t>ip</a:t>
            </a:r>
            <a:r>
              <a:rPr lang="en-US" altLang="ko-KR" sz="2000" dirty="0">
                <a:latin typeface="+mn-ea"/>
              </a:rPr>
              <a:t> r (</a:t>
            </a:r>
            <a:r>
              <a:rPr lang="ko-KR" altLang="en-US" sz="2000" dirty="0">
                <a:latin typeface="+mn-ea"/>
              </a:rPr>
              <a:t>확인</a:t>
            </a:r>
            <a:r>
              <a:rPr lang="en-US" altLang="ko-KR" sz="2000" dirty="0">
                <a:latin typeface="+mn-ea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1696" y="479469"/>
            <a:ext cx="5960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n-ea"/>
              </a:rPr>
              <a:t>3)</a:t>
            </a:r>
            <a:r>
              <a:rPr lang="en-US" altLang="ko-KR" sz="2400" b="1" dirty="0" err="1">
                <a:latin typeface="+mn-ea"/>
              </a:rPr>
              <a:t>ifconfig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endParaRPr lang="ko-KR" altLang="en-US" sz="2400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696" y="1668379"/>
            <a:ext cx="8399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ifconfig</a:t>
            </a:r>
            <a:r>
              <a:rPr lang="en-US" altLang="ko-KR" sz="2000" dirty="0">
                <a:latin typeface="+mn-ea"/>
              </a:rPr>
              <a:t> eth0 192.168.1.10 netmask 255.255.255.0 up</a:t>
            </a:r>
            <a:endParaRPr lang="ko-KR" altLang="en-US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0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28548" y="425719"/>
            <a:ext cx="370572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4) ping </a:t>
            </a:r>
            <a:r>
              <a:rPr lang="ko-KR" altLang="en-US" sz="2400" b="1" dirty="0">
                <a:latin typeface="+mn-ea"/>
              </a:rPr>
              <a:t>명령어 실습</a:t>
            </a:r>
            <a:endParaRPr lang="en-US" altLang="ko-KR" sz="2400" b="1" dirty="0">
              <a:latin typeface="+mn-ea"/>
            </a:endParaRP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>
                <a:latin typeface="+mn-ea"/>
              </a:rPr>
              <a:t>ping -t 172.17.245.1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② ping –a www.kopo.ac.kr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③ ping -n 8 172.17.245.1</a:t>
            </a: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23" y="712189"/>
            <a:ext cx="7033269" cy="33441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22" y="4342836"/>
            <a:ext cx="7033270" cy="7305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22" y="5646287"/>
            <a:ext cx="7063638" cy="7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64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50" y="2328774"/>
            <a:ext cx="7238348" cy="5634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71" y="1331205"/>
            <a:ext cx="7241327" cy="713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28548" y="425719"/>
            <a:ext cx="37057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4) ping </a:t>
            </a:r>
            <a:r>
              <a:rPr lang="ko-KR" altLang="en-US" sz="2400" b="1" dirty="0">
                <a:latin typeface="+mn-ea"/>
              </a:rPr>
              <a:t>명령어 실습</a:t>
            </a:r>
            <a:endParaRPr lang="en-US" altLang="ko-KR" sz="2400" b="1" dirty="0">
              <a:latin typeface="+mn-ea"/>
            </a:endParaRP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④ ping -l 64000 172.17.245.1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⑤ ping -r 10 www.naver.com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⑥ ping –s 10 www.naver.com</a:t>
            </a: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71" y="3141816"/>
            <a:ext cx="7241327" cy="303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61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64378" y="509595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netstat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22" y="278033"/>
            <a:ext cx="6327226" cy="629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87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53" y="375543"/>
            <a:ext cx="7253564" cy="6117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7305" y="3048000"/>
            <a:ext cx="36896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–a </a:t>
            </a:r>
            <a:r>
              <a:rPr lang="ko-KR" altLang="en-US" sz="2000" dirty="0">
                <a:latin typeface="+mn-ea"/>
              </a:rPr>
              <a:t>확인해보기 실습</a:t>
            </a:r>
            <a:endParaRPr lang="en-US" altLang="ko-KR" sz="2000" dirty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  <a:p>
            <a:r>
              <a:rPr lang="ko-KR" altLang="en-US" sz="2000" dirty="0">
                <a:latin typeface="+mn-ea"/>
              </a:rPr>
              <a:t>옵션과 </a:t>
            </a:r>
            <a:r>
              <a:rPr lang="en-US" altLang="ko-KR" sz="2000" dirty="0">
                <a:latin typeface="+mn-ea"/>
              </a:rPr>
              <a:t>grep</a:t>
            </a:r>
            <a:r>
              <a:rPr lang="ko-KR" altLang="en-US" sz="2000" dirty="0">
                <a:latin typeface="+mn-ea"/>
              </a:rPr>
              <a:t>을 잘 활용하면 해당 서버가 잘 돌고 있는지 간단히 확인해 볼 수 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17305" y="533140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② </a:t>
            </a: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-a</a:t>
            </a: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0577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17305" y="533140"/>
            <a:ext cx="3657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-n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49" y="319643"/>
            <a:ext cx="5955056" cy="622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879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17305" y="533140"/>
            <a:ext cx="365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400" b="1" dirty="0">
                <a:latin typeface="+mn-ea"/>
              </a:rPr>
              <a:t>5) </a:t>
            </a:r>
            <a:r>
              <a:rPr lang="en-US" altLang="ko-KR" sz="2400" b="1" dirty="0" err="1">
                <a:latin typeface="+mn-ea"/>
              </a:rPr>
              <a:t>netstat</a:t>
            </a:r>
            <a:r>
              <a:rPr lang="en-US" altLang="ko-KR" sz="2400" b="1" dirty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명령어 실습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④ </a:t>
            </a:r>
            <a:r>
              <a:rPr lang="en-US" altLang="ko-KR" sz="2000" dirty="0" err="1">
                <a:latin typeface="+mn-ea"/>
              </a:rPr>
              <a:t>netstat</a:t>
            </a:r>
            <a:r>
              <a:rPr lang="en-US" altLang="ko-KR" sz="2000" dirty="0">
                <a:latin typeface="+mn-ea"/>
              </a:rPr>
              <a:t> -an or -</a:t>
            </a:r>
            <a:r>
              <a:rPr lang="en-US" altLang="ko-KR" sz="2000" dirty="0" err="1">
                <a:latin typeface="+mn-ea"/>
              </a:rPr>
              <a:t>na</a:t>
            </a:r>
            <a:endParaRPr lang="en-US" altLang="ko-KR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24" y="304800"/>
            <a:ext cx="4775923" cy="62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7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" y="1018344"/>
            <a:ext cx="11342207" cy="41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22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EC5B91-114E-F36D-7ED5-B2028325E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87" y="294837"/>
            <a:ext cx="4382112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34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5E8E9B-8E59-F24B-245D-7C4F9A20F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29" y="333493"/>
            <a:ext cx="8430514" cy="619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2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02" y="358926"/>
            <a:ext cx="5951734" cy="45233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204" y="358926"/>
            <a:ext cx="5687219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34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7D94B6-A92B-D53B-1BD8-EE5BC5EC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0" y="332815"/>
            <a:ext cx="8381780" cy="61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74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2F717C-419E-FDCF-5514-A45AF9A59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54" y="294837"/>
            <a:ext cx="4410691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53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41" y="405186"/>
            <a:ext cx="9353330" cy="62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017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81C480-3980-AF21-CC16-22EF6996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19" y="313885"/>
            <a:ext cx="8598282" cy="623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12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FE1403-F95E-2D54-59D2-DFA5EFFC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56" y="380096"/>
            <a:ext cx="8276473" cy="61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03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ED0008-C6DF-E754-1C69-DDDF2BF54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4" y="398788"/>
            <a:ext cx="8432287" cy="606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85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9F01A2E-C7B2-CEAC-4A72-8344EC38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83" y="356759"/>
            <a:ext cx="8520088" cy="61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247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FE61E1-5D85-386A-023A-E443BB002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9" y="371048"/>
            <a:ext cx="4296375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6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643" y="469439"/>
            <a:ext cx="11664557" cy="7151053"/>
          </a:xfrm>
          <a:prstGeom prst="rect">
            <a:avLst/>
          </a:prstGeom>
        </p:spPr>
        <p:txBody>
          <a:bodyPr vert="horz" wrap="square" lIns="0" tIns="11867" rIns="0" bIns="0" numCol="2" rtlCol="0">
            <a:spAutoFit/>
          </a:bodyPr>
          <a:lstStyle/>
          <a:p>
            <a:pPr marL="161768" defTabSz="899404" eaLnBrk="1" fontAlgn="auto" latinLnBrk="1" hangingPunct="1">
              <a:spcBef>
                <a:spcPts val="93"/>
              </a:spcBef>
              <a:spcAft>
                <a:spcPts val="0"/>
              </a:spcAft>
              <a:buClrTx/>
            </a:pPr>
            <a:r>
              <a:rPr sz="2000" b="1" spc="-30" dirty="0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1. </a:t>
            </a:r>
            <a:r>
              <a:rPr sz="2000" b="1" spc="-93" dirty="0" err="1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네트워크</a:t>
            </a:r>
            <a:r>
              <a:rPr sz="2000" b="1" spc="-79" dirty="0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 </a:t>
            </a:r>
            <a:r>
              <a:rPr sz="2000" b="1" spc="-89" dirty="0" err="1">
                <a:solidFill>
                  <a:prstClr val="black"/>
                </a:solidFill>
                <a:latin typeface="+mj-ea"/>
                <a:ea typeface="+mj-ea"/>
                <a:cs typeface="굴림체"/>
              </a:rPr>
              <a:t>관리</a:t>
            </a:r>
            <a:endParaRPr sz="2000" b="1" dirty="0">
              <a:solidFill>
                <a:prstClr val="black"/>
              </a:solidFill>
              <a:latin typeface="+mj-ea"/>
              <a:ea typeface="+mj-ea"/>
              <a:cs typeface="굴림체"/>
            </a:endParaRPr>
          </a:p>
          <a:p>
            <a:pPr defTabSz="899404" eaLnBrk="1" fontAlgn="auto" latinLnBrk="1" hangingPunct="1">
              <a:spcBef>
                <a:spcPts val="39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굴림체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기업의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정보시스템을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위한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리눅스 서버를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운영하는 경우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시스템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관리를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위하여 </a:t>
            </a:r>
            <a:r>
              <a:rPr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 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상황을 </a:t>
            </a:r>
            <a:r>
              <a:rPr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상시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모니터링하고 </a:t>
            </a: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관리하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는 </a:t>
            </a:r>
            <a:endParaRPr lang="en-US" sz="1600" b="0" spc="-44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업무는</a:t>
            </a:r>
            <a:r>
              <a:rPr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중요한 사항의 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하나이다</a:t>
            </a:r>
            <a:r>
              <a:rPr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 </a:t>
            </a:r>
            <a:endParaRPr lang="en-US" sz="1600" b="0" spc="-118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altLang="ko-KR" sz="1600" spc="-118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altLang="ko-KR" b="1" spc="-157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lang="ko-KR" altLang="en-US" sz="1600" b="1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1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Internetworking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60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인터넷 </a:t>
            </a:r>
            <a:r>
              <a:rPr lang="ko-KR" altLang="en-US" sz="160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 </a:t>
            </a:r>
            <a:r>
              <a:rPr lang="ko-KR" altLang="en-US" sz="160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네트워크를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이용하여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통신을 하는데 </a:t>
            </a:r>
            <a:endParaRPr lang="en-US" altLang="ko-KR" sz="1600" spc="-103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그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세부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사항들이</a:t>
            </a:r>
            <a:r>
              <a:rPr lang="ko-KR" altLang="en-US" sz="1600" spc="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어떻게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이루어지는지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고민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 봄</a:t>
            </a:r>
            <a:endParaRPr lang="en-US" altLang="ko-KR" sz="1600" spc="-44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01479" lvl="1" defTabSz="899404" latinLnBrk="1">
              <a:spcBef>
                <a:spcPts val="693"/>
              </a:spcBef>
            </a:pPr>
            <a:r>
              <a:rPr lang="ko-KR" altLang="en-US" sz="1600" spc="-7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79" dirty="0">
                <a:solidFill>
                  <a:prstClr val="black"/>
                </a:solidFill>
                <a:latin typeface="+mn-ea"/>
                <a:cs typeface="Book Antiqua"/>
              </a:rPr>
              <a:t>TCP/IP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</a:t>
            </a:r>
            <a:r>
              <a:rPr lang="ko-KR" altLang="en-US" sz="1600" spc="-9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②</a:t>
            </a:r>
            <a:r>
              <a:rPr lang="ko-KR" altLang="en-US"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62" dirty="0">
                <a:solidFill>
                  <a:prstClr val="black"/>
                </a:solidFill>
                <a:latin typeface="+mn-ea"/>
                <a:cs typeface="Book Antiqua"/>
              </a:rPr>
              <a:t>Internetworking</a:t>
            </a:r>
            <a:r>
              <a:rPr lang="ko-KR" altLang="en-US" sz="1600" b="1" spc="-4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b="1" spc="-152" dirty="0">
                <a:solidFill>
                  <a:prstClr val="black"/>
                </a:solidFill>
                <a:latin typeface="+mn-ea"/>
                <a:cs typeface="Book Antiqua"/>
              </a:rPr>
              <a:t>Protocol</a:t>
            </a:r>
          </a:p>
          <a:p>
            <a:pPr marL="469692" lvl="1" defTabSz="899404" latinLnBrk="1">
              <a:spcBef>
                <a:spcPts val="787"/>
              </a:spcBef>
            </a:pPr>
            <a:r>
              <a:rPr lang="ko-KR" altLang="en-US" sz="1600" spc="-7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79" dirty="0">
                <a:solidFill>
                  <a:prstClr val="black"/>
                </a:solidFill>
                <a:latin typeface="+mn-ea"/>
                <a:cs typeface="Book Antiqua"/>
              </a:rPr>
              <a:t>TCP/IP </a:t>
            </a:r>
            <a:r>
              <a:rPr lang="en-US" altLang="ko-KR" sz="1600" spc="-138" dirty="0">
                <a:solidFill>
                  <a:prstClr val="black"/>
                </a:solidFill>
                <a:latin typeface="+mn-ea"/>
                <a:cs typeface="Book Antiqua"/>
              </a:rPr>
              <a:t>(transfer </a:t>
            </a:r>
            <a:r>
              <a:rPr lang="en-US" altLang="ko-KR" sz="1600" spc="-148" dirty="0">
                <a:solidFill>
                  <a:prstClr val="black"/>
                </a:solidFill>
                <a:latin typeface="+mn-ea"/>
                <a:cs typeface="Book Antiqua"/>
              </a:rPr>
              <a:t>control </a:t>
            </a:r>
            <a:r>
              <a:rPr lang="en-US" altLang="ko-KR" sz="1600" spc="-152" dirty="0">
                <a:solidFill>
                  <a:prstClr val="black"/>
                </a:solidFill>
                <a:latin typeface="+mn-ea"/>
                <a:cs typeface="Book Antiqua"/>
              </a:rPr>
              <a:t>protocol/Internet</a:t>
            </a:r>
            <a:r>
              <a:rPr lang="ko-KR" altLang="en-US" sz="1600" spc="-8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48" dirty="0">
                <a:solidFill>
                  <a:prstClr val="black"/>
                </a:solidFill>
                <a:latin typeface="+mn-ea"/>
                <a:cs typeface="Book Antiqua"/>
              </a:rPr>
              <a:t>protocol)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2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네트워크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4"/>
              </a:spcBef>
            </a:pP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운영체제를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쓰는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컴퓨터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간에도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데이터를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전송할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수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있어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인터넷에서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정보전송을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</a:t>
            </a:r>
            <a:r>
              <a:rPr lang="ko-KR" altLang="en-US" sz="1600" spc="-3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표준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프로토콜로</a:t>
            </a:r>
            <a:r>
              <a:rPr lang="ko-KR" altLang="en-US" sz="1600" spc="-3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쓰임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-10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10" dirty="0">
                <a:solidFill>
                  <a:prstClr val="black"/>
                </a:solidFill>
                <a:latin typeface="+mn-ea"/>
                <a:cs typeface="Book Antiqua"/>
              </a:rPr>
              <a:t>TCP </a:t>
            </a:r>
            <a:r>
              <a:rPr lang="en-US" altLang="ko-KR" sz="1600" spc="-69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전송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데이터를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일정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단위로 나누고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포장하는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것에 관한</a:t>
            </a:r>
            <a:r>
              <a:rPr lang="ko-KR" altLang="en-US" sz="1600" spc="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3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39" dirty="0">
                <a:solidFill>
                  <a:prstClr val="black"/>
                </a:solidFill>
                <a:latin typeface="+mn-ea"/>
                <a:cs typeface="Book Antiqua"/>
              </a:rPr>
              <a:t>IP: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직접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데이터를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주고 받는 것에 관한</a:t>
            </a:r>
            <a:r>
              <a:rPr lang="ko-KR" altLang="en-US" sz="1600" spc="-3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endParaRPr lang="en-US" altLang="ko-KR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endParaRPr lang="en-US" altLang="ko-KR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>
              <a:spcBef>
                <a:spcPts val="772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endParaRPr lang="en-US" altLang="ko-KR" sz="1600" b="1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298242" indent="-285750" defTabSz="899404" latinLnBrk="1">
              <a:buFont typeface="Arial" panose="020B0604020202020204" pitchFamily="34" charset="0"/>
              <a:buChar char="•"/>
            </a:pPr>
            <a:r>
              <a:rPr lang="en-US" altLang="ko-KR" sz="2000" b="1" spc="-157" dirty="0">
                <a:solidFill>
                  <a:prstClr val="black"/>
                </a:solidFill>
                <a:latin typeface="+mj-ea"/>
                <a:cs typeface="Book Antiqua"/>
              </a:rPr>
              <a:t>TCP/IP</a:t>
            </a:r>
            <a:r>
              <a:rPr lang="ko-KR" altLang="en-US" sz="2000" b="1" spc="-54" dirty="0">
                <a:solidFill>
                  <a:prstClr val="black"/>
                </a:solidFill>
                <a:latin typeface="+mj-ea"/>
                <a:cs typeface="Book Antiqua"/>
              </a:rPr>
              <a:t> </a:t>
            </a:r>
            <a:r>
              <a:rPr lang="ko-KR" altLang="en-US" sz="2000" b="1" spc="54" dirty="0">
                <a:solidFill>
                  <a:prstClr val="black"/>
                </a:solidFill>
                <a:latin typeface="+mj-ea"/>
                <a:cs typeface="나눔명조"/>
              </a:rPr>
              <a:t>기초</a:t>
            </a:r>
            <a:endParaRPr lang="en-US" altLang="ko-KR" sz="2000" b="1" dirty="0">
              <a:solidFill>
                <a:prstClr val="black"/>
              </a:solidFill>
              <a:latin typeface="+mj-ea"/>
              <a:cs typeface="나눔명조"/>
            </a:endParaRPr>
          </a:p>
          <a:p>
            <a:pPr marL="12492" defTabSz="899404" latinLnBrk="1"/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이제는 수많은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서버</a:t>
            </a:r>
            <a:r>
              <a:rPr lang="en-US" altLang="ko-KR" sz="1600" spc="-108" dirty="0">
                <a:solidFill>
                  <a:prstClr val="black"/>
                </a:solidFill>
                <a:latin typeface="+mj-ea"/>
                <a:cs typeface="Book Antiqua"/>
              </a:rPr>
              <a:t>,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수많은 </a:t>
            </a:r>
            <a:r>
              <a:rPr lang="en-US" altLang="ko-KR" sz="1600" spc="-197" dirty="0">
                <a:solidFill>
                  <a:prstClr val="black"/>
                </a:solidFill>
                <a:latin typeface="+mj-ea"/>
                <a:cs typeface="Book Antiqua"/>
              </a:rPr>
              <a:t>PC </a:t>
            </a:r>
            <a:r>
              <a:rPr lang="ko-KR" altLang="en-US" sz="1600" spc="-44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및 </a:t>
            </a:r>
            <a:r>
              <a:rPr lang="ko-KR" altLang="en-US" sz="1600" spc="-8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기타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수많은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장비들이 </a:t>
            </a:r>
            <a:r>
              <a:rPr lang="ko-KR" altLang="en-US" sz="1600" spc="-8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서로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통신을 위하여 </a:t>
            </a:r>
            <a:r>
              <a:rPr lang="ko-KR" altLang="en-US" sz="1600" spc="-112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네트워크로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연결되어 </a:t>
            </a:r>
            <a:r>
              <a:rPr lang="ko-KR" altLang="en-US" sz="1600" spc="-103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다양한 서비스 </a:t>
            </a:r>
            <a:r>
              <a:rPr lang="ko-KR" altLang="en-US" sz="1600" spc="-10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지원하는  </a:t>
            </a:r>
            <a:r>
              <a:rPr lang="ko-KR" altLang="en-US" sz="1600" spc="-8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것이</a:t>
            </a:r>
            <a:r>
              <a:rPr lang="ko-KR" altLang="en-US" sz="1600" spc="-49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spc="-118" dirty="0">
                <a:solidFill>
                  <a:prstClr val="black"/>
                </a:solidFill>
                <a:latin typeface="+mj-ea"/>
                <a:cs typeface="함초롬바탕" panose="02030604000101010101" pitchFamily="18" charset="-127"/>
              </a:rPr>
              <a:t>일반적이다</a:t>
            </a:r>
            <a:r>
              <a:rPr lang="en-US" altLang="ko-KR" sz="1600" spc="-118" dirty="0">
                <a:solidFill>
                  <a:prstClr val="black"/>
                </a:solidFill>
                <a:latin typeface="+mj-ea"/>
                <a:cs typeface="Book Antiqua"/>
              </a:rPr>
              <a:t>.</a:t>
            </a:r>
            <a:endParaRPr lang="en-US" altLang="ko-KR" sz="1600" b="1" spc="-507" dirty="0">
              <a:solidFill>
                <a:prstClr val="black"/>
              </a:solidFill>
              <a:latin typeface="+mj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endParaRPr lang="en-US" altLang="ko-KR" sz="1600" b="1" spc="-507" dirty="0">
              <a:solidFill>
                <a:prstClr val="black"/>
              </a:solidFill>
              <a:latin typeface="+mn-ea"/>
              <a:cs typeface="Cambria"/>
            </a:endParaRPr>
          </a:p>
          <a:p>
            <a:pPr marL="12492" defTabSz="899404" latinLnBrk="1">
              <a:spcBef>
                <a:spcPts val="772"/>
              </a:spcBef>
            </a:pPr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③</a:t>
            </a:r>
            <a:r>
              <a:rPr lang="ko-KR" altLang="en-US"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en-US" altLang="ko-KR" sz="1600" b="1" spc="-177" dirty="0">
                <a:solidFill>
                  <a:prstClr val="black"/>
                </a:solidFill>
                <a:latin typeface="+mn-ea"/>
                <a:cs typeface="Book Antiqua"/>
              </a:rPr>
              <a:t>OSI </a:t>
            </a:r>
            <a:r>
              <a:rPr lang="en-US" altLang="ko-KR" sz="1600" b="1" spc="-128" dirty="0">
                <a:solidFill>
                  <a:prstClr val="black"/>
                </a:solidFill>
                <a:latin typeface="+mn-ea"/>
                <a:cs typeface="Book Antiqua"/>
              </a:rPr>
              <a:t>7</a:t>
            </a:r>
            <a:r>
              <a:rPr lang="ko-KR" altLang="en-US" sz="1600" b="1" spc="-59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b="1" spc="-167" dirty="0">
                <a:solidFill>
                  <a:prstClr val="black"/>
                </a:solidFill>
                <a:latin typeface="+mn-ea"/>
                <a:cs typeface="Book Antiqua"/>
              </a:rPr>
              <a:t>Layer</a:t>
            </a:r>
            <a:endParaRPr lang="ko-KR" altLang="en-US" sz="16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84"/>
              </a:spcBef>
            </a:pPr>
            <a:r>
              <a:rPr lang="ko-KR" altLang="en-US" sz="1600" spc="-8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-84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국제표준화기구</a:t>
            </a:r>
            <a:r>
              <a:rPr lang="en-US" altLang="ko-KR" sz="1600" spc="-84" dirty="0">
                <a:solidFill>
                  <a:prstClr val="black"/>
                </a:solidFill>
                <a:latin typeface="+mn-ea"/>
                <a:cs typeface="Book Antiqua"/>
              </a:rPr>
              <a:t>(ISO)</a:t>
            </a:r>
            <a:r>
              <a:rPr lang="ko-KR" altLang="en-US" sz="1600" spc="-8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 </a:t>
            </a:r>
            <a:r>
              <a:rPr lang="en-US" altLang="ko-KR" sz="1600" spc="-143" dirty="0">
                <a:solidFill>
                  <a:prstClr val="black"/>
                </a:solidFill>
                <a:latin typeface="+mn-ea"/>
                <a:cs typeface="Book Antiqua"/>
              </a:rPr>
              <a:t>1977</a:t>
            </a:r>
            <a:r>
              <a:rPr lang="ko-KR" altLang="en-US" sz="1600" spc="-14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년에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정의한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국제 통신 표준</a:t>
            </a:r>
            <a:r>
              <a:rPr lang="ko-KR" altLang="en-US" sz="1600" spc="2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r>
              <a:rPr lang="en-US" altLang="ko-KR" sz="1600" spc="-108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ko-KR" altLang="en-US" sz="160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통신의 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접속에서부터 </a:t>
            </a:r>
            <a:r>
              <a:rPr lang="ko-KR" altLang="en-US" sz="1600" spc="-11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완료까지의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과정을 </a:t>
            </a:r>
            <a:r>
              <a:rPr lang="en-US" altLang="ko-KR" sz="1600" spc="-118" dirty="0">
                <a:solidFill>
                  <a:prstClr val="black"/>
                </a:solidFill>
                <a:latin typeface="+mn-ea"/>
                <a:cs typeface="Book Antiqua"/>
              </a:rPr>
              <a:t>7</a:t>
            </a:r>
            <a:r>
              <a:rPr lang="ko-KR" altLang="en-US" sz="160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단계로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구분 </a:t>
            </a:r>
            <a:endParaRPr lang="en-US" altLang="ko-KR" sz="1600" spc="-89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정의한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</a:t>
            </a:r>
            <a:r>
              <a:rPr lang="ko-KR" altLang="en-US" sz="1600" spc="2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모든 통신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규약의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지침으로</a:t>
            </a:r>
            <a:r>
              <a:rPr lang="ko-KR" altLang="en-US" sz="1600" spc="-6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따름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89"/>
              </a:spcBef>
            </a:pP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2492" defTabSz="899404" latinLnBrk="1"/>
            <a:r>
              <a:rPr lang="ko-KR" altLang="en-US" sz="1600" b="1" spc="-507" dirty="0">
                <a:solidFill>
                  <a:prstClr val="black"/>
                </a:solidFill>
                <a:latin typeface="+mn-ea"/>
                <a:cs typeface="Cambria"/>
              </a:rPr>
              <a:t>④</a:t>
            </a:r>
            <a:r>
              <a:rPr lang="ko-KR" altLang="en-US" sz="1600" b="1" spc="108" dirty="0">
                <a:solidFill>
                  <a:prstClr val="black"/>
                </a:solidFill>
                <a:latin typeface="+mn-ea"/>
                <a:cs typeface="Cambria"/>
              </a:rPr>
              <a:t> </a:t>
            </a:r>
            <a:r>
              <a:rPr lang="ko-KR" altLang="en-US" sz="1600" b="1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계층의</a:t>
            </a:r>
            <a:r>
              <a:rPr lang="ko-KR" altLang="en-US" sz="1600" b="1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이해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79"/>
              </a:spcBef>
            </a:pP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12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서로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간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통신을 위하여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여러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계층별로 </a:t>
            </a: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많은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구성요소 </a:t>
            </a:r>
            <a:r>
              <a:rPr lang="ko-KR" altLang="en-US" sz="1600" spc="-4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작용들이</a:t>
            </a:r>
            <a:r>
              <a:rPr lang="ko-KR" altLang="en-US" sz="1600" spc="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일어남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-7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z="1600" spc="-79" dirty="0">
                <a:solidFill>
                  <a:prstClr val="black"/>
                </a:solidFill>
                <a:latin typeface="+mn-ea"/>
                <a:cs typeface="Book Antiqua"/>
              </a:rPr>
              <a:t>TCP/IP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체계의 흐름을 아래의 </a:t>
            </a:r>
            <a:r>
              <a:rPr lang="ko-KR" altLang="en-US" sz="1600" spc="-1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계층으로 분류하여 이해하면</a:t>
            </a:r>
            <a:r>
              <a:rPr lang="ko-KR" altLang="en-US" sz="1600" spc="21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endParaRPr lang="en-US" altLang="ko-KR" sz="1600" spc="21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469692" lvl="1" defTabSz="899404" latinLnBrk="1">
              <a:spcBef>
                <a:spcPts val="693"/>
              </a:spcBef>
            </a:pPr>
            <a:r>
              <a:rPr lang="ko-KR" altLang="en-US" sz="1600" spc="-8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쉬움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endParaRPr lang="ko-KR" altLang="en-US" sz="160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algn="just" defTabSz="899404" eaLnBrk="1" fontAlgn="auto" latinLnBrk="1" hangingPunct="1">
              <a:lnSpc>
                <a:spcPct val="105700"/>
              </a:lnSpc>
              <a:spcBef>
                <a:spcPts val="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57561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55" y="449408"/>
            <a:ext cx="11099230" cy="604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3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40" y="293915"/>
            <a:ext cx="7045222" cy="631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28" y="256732"/>
            <a:ext cx="8364117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74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2238</TotalTime>
  <Words>1653</Words>
  <Application>Microsoft Office PowerPoint</Application>
  <PresentationFormat>와이드스크린</PresentationFormat>
  <Paragraphs>353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1" baseType="lpstr">
      <vt:lpstr>맑은 고딕</vt:lpstr>
      <vt:lpstr>Arial</vt:lpstr>
      <vt:lpstr>Corbel</vt:lpstr>
      <vt:lpstr>기본</vt:lpstr>
      <vt:lpstr>linux 프로그래밍 7강</vt:lpstr>
      <vt:lpstr>PowerPoint 프레젠테이션</vt:lpstr>
      <vt:lpstr>   C                R               U              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김도혁</cp:lastModifiedBy>
  <cp:revision>148</cp:revision>
  <dcterms:created xsi:type="dcterms:W3CDTF">2023-03-17T06:49:37Z</dcterms:created>
  <dcterms:modified xsi:type="dcterms:W3CDTF">2023-04-01T14:24:21Z</dcterms:modified>
</cp:coreProperties>
</file>